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</p:sldMasterIdLst>
  <p:notesMasterIdLst>
    <p:notesMasterId r:id="rId12"/>
  </p:notesMasterIdLst>
  <p:handoutMasterIdLst>
    <p:handoutMasterId r:id="rId13"/>
  </p:handoutMasterIdLst>
  <p:sldIdLst>
    <p:sldId id="61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66"/>
    <a:srgbClr val="66FF33"/>
    <a:srgbClr val="FFFF00"/>
    <a:srgbClr val="FF9900"/>
    <a:srgbClr val="B2B2B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68" autoAdjust="0"/>
    <p:restoredTop sz="94660"/>
  </p:normalViewPr>
  <p:slideViewPr>
    <p:cSldViewPr>
      <p:cViewPr>
        <p:scale>
          <a:sx n="70" d="100"/>
          <a:sy n="70" d="100"/>
        </p:scale>
        <p:origin x="-1656" y="-396"/>
      </p:cViewPr>
      <p:guideLst>
        <p:guide orient="horz" pos="2064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0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E2938128-E6F3-43CB-8AD9-F8CFE66506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49366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B91A4D9B-FD01-46C8-9A97-7C175BB9E6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577319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87EF09-CE8D-4E27-A996-DEE7E8A829DE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FDE73-179A-4843-AF11-58583F54C67C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78B51A-F726-4D2E-AAFB-A0343D5DA44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8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25281D-0EA6-4EC4-8A91-AD4EC25EEE02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9516D0-AD58-4C28-A495-BA8C87102020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2EB4E3-70C0-4DEC-847F-9A7E5D199C5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701363-5885-457F-866D-FF8925B83826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31087F-3DA7-421F-BD26-2486E040D60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2F349D-F5F6-4EC0-931A-F39C81F92AA5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3AC4F-FE82-4045-A036-2526333BDD37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2365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51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555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6410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550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6396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5034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789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85382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6825FD-6FF9-49D9-B29F-1DA3CDCFE04A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FAA2FE-B104-4B3C-B8A5-5B39A0C514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50512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514" name="Picture 2" descr="C:\Documents and Settings\Administrator\桌面\用过素材\蓝天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65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4515" name="Picture 3" descr="\\192.168.1.155\share\PPT\PPT素材包\矩形框\矩形框6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" y="36394"/>
            <a:ext cx="9049602" cy="6821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9607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4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用过素材\蓝天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65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5539" name="WordArt 3"/>
          <p:cNvSpPr>
            <a:spLocks noChangeArrowheads="1" noChangeShapeType="1" noTextEdit="1"/>
          </p:cNvSpPr>
          <p:nvPr/>
        </p:nvSpPr>
        <p:spPr bwMode="gray">
          <a:xfrm>
            <a:off x="2209800" y="2667000"/>
            <a:ext cx="5029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交集</a:t>
            </a:r>
            <a:r>
              <a:rPr lang="zh-CN" altLang="en-US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和并集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Text Box 2"/>
          <p:cNvSpPr txBox="1">
            <a:spLocks noChangeArrowheads="1"/>
          </p:cNvSpPr>
          <p:nvPr/>
        </p:nvSpPr>
        <p:spPr bwMode="auto">
          <a:xfrm>
            <a:off x="609600" y="1063625"/>
            <a:ext cx="9144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宋体" pitchFamily="2" charset="-122"/>
              </a:rPr>
              <a:t>   </a:t>
            </a:r>
            <a:r>
              <a:rPr lang="zh-CN" altLang="en-US" dirty="0">
                <a:latin typeface="宋体" pitchFamily="2" charset="-122"/>
              </a:rPr>
              <a:t>例</a:t>
            </a:r>
            <a:r>
              <a:rPr lang="en-US" altLang="zh-CN" dirty="0">
                <a:latin typeface="宋体" pitchFamily="2" charset="-122"/>
              </a:rPr>
              <a:t>3 </a:t>
            </a:r>
            <a:r>
              <a:rPr lang="zh-CN" altLang="en-US" dirty="0">
                <a:latin typeface="宋体" pitchFamily="2" charset="-122"/>
              </a:rPr>
              <a:t>设集合              ，     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</a:rPr>
              <a:t>              （    为常数），求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宋体" pitchFamily="2" charset="-122"/>
            </a:endParaRPr>
          </a:p>
        </p:txBody>
      </p:sp>
      <p:graphicFrame>
        <p:nvGraphicFramePr>
          <p:cNvPr id="70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99796343"/>
              </p:ext>
            </p:extLst>
          </p:nvPr>
        </p:nvGraphicFramePr>
        <p:xfrm>
          <a:off x="3733800" y="1139825"/>
          <a:ext cx="3200400" cy="657225"/>
        </p:xfrm>
        <a:graphic>
          <a:graphicData uri="http://schemas.openxmlformats.org/presentationml/2006/ole">
            <p:oleObj spid="_x0000_s703507" name="Equation" r:id="rId4" imgW="1079280" imgH="203040" progId="Equation.DSMT4">
              <p:embed/>
            </p:oleObj>
          </a:graphicData>
        </a:graphic>
      </p:graphicFrame>
      <p:graphicFrame>
        <p:nvGraphicFramePr>
          <p:cNvPr id="70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00575887"/>
              </p:ext>
            </p:extLst>
          </p:nvPr>
        </p:nvGraphicFramePr>
        <p:xfrm>
          <a:off x="698500" y="1825625"/>
          <a:ext cx="3492500" cy="722313"/>
        </p:xfrm>
        <a:graphic>
          <a:graphicData uri="http://schemas.openxmlformats.org/presentationml/2006/ole">
            <p:oleObj spid="_x0000_s703508" name="Equation" r:id="rId5" imgW="1104840" imgH="203040" progId="Equation.DSMT4">
              <p:embed/>
            </p:oleObj>
          </a:graphicData>
        </a:graphic>
      </p:graphicFrame>
      <p:graphicFrame>
        <p:nvGraphicFramePr>
          <p:cNvPr id="70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8782488"/>
              </p:ext>
            </p:extLst>
          </p:nvPr>
        </p:nvGraphicFramePr>
        <p:xfrm>
          <a:off x="4318000" y="1952625"/>
          <a:ext cx="990600" cy="508000"/>
        </p:xfrm>
        <a:graphic>
          <a:graphicData uri="http://schemas.openxmlformats.org/presentationml/2006/ole">
            <p:oleObj spid="_x0000_s703509" name="Equation" r:id="rId6" imgW="355320" imgH="177480" progId="Equation.DSMT4">
              <p:embed/>
            </p:oleObj>
          </a:graphicData>
        </a:graphic>
      </p:graphicFrame>
      <p:graphicFrame>
        <p:nvGraphicFramePr>
          <p:cNvPr id="7034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86300065"/>
              </p:ext>
            </p:extLst>
          </p:nvPr>
        </p:nvGraphicFramePr>
        <p:xfrm>
          <a:off x="568325" y="2511425"/>
          <a:ext cx="3009900" cy="673100"/>
        </p:xfrm>
        <a:graphic>
          <a:graphicData uri="http://schemas.openxmlformats.org/presentationml/2006/ole">
            <p:oleObj spid="_x0000_s703510" name="Equation" r:id="rId7" imgW="914400" imgH="203040" progId="Equation.DSMT4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Text Box 2"/>
          <p:cNvSpPr txBox="1">
            <a:spLocks noChangeArrowheads="1"/>
          </p:cNvSpPr>
          <p:nvPr/>
        </p:nvSpPr>
        <p:spPr bwMode="auto">
          <a:xfrm>
            <a:off x="762000" y="1038761"/>
            <a:ext cx="1828800" cy="132343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问题提出</a:t>
            </a:r>
          </a:p>
        </p:txBody>
      </p:sp>
      <p:sp>
        <p:nvSpPr>
          <p:cNvPr id="687107" name="Text Box 3"/>
          <p:cNvSpPr txBox="1">
            <a:spLocks noChangeArrowheads="1"/>
          </p:cNvSpPr>
          <p:nvPr/>
        </p:nvSpPr>
        <p:spPr bwMode="auto">
          <a:xfrm>
            <a:off x="609600" y="1765300"/>
            <a:ext cx="7696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宋体" pitchFamily="2" charset="-122"/>
              </a:rPr>
              <a:t>1.</a:t>
            </a:r>
            <a:r>
              <a:rPr lang="zh-CN" altLang="en-US" dirty="0">
                <a:latin typeface="宋体" pitchFamily="2" charset="-122"/>
              </a:rPr>
              <a:t>对于两个集合</a:t>
            </a:r>
            <a:r>
              <a:rPr lang="en-US" altLang="zh-CN" dirty="0">
                <a:latin typeface="宋体" pitchFamily="2" charset="-122"/>
              </a:rPr>
              <a:t>A</a:t>
            </a:r>
            <a:r>
              <a:rPr lang="zh-CN" altLang="en-US" dirty="0">
                <a:latin typeface="宋体" pitchFamily="2" charset="-122"/>
              </a:rPr>
              <a:t>、</a:t>
            </a:r>
            <a:r>
              <a:rPr lang="en-US" altLang="zh-CN" dirty="0">
                <a:latin typeface="宋体" pitchFamily="2" charset="-122"/>
              </a:rPr>
              <a:t>B</a:t>
            </a:r>
            <a:r>
              <a:rPr lang="zh-CN" altLang="en-US" dirty="0">
                <a:latin typeface="宋体" pitchFamily="2" charset="-122"/>
              </a:rPr>
              <a:t>，二者之间一定具有包含关系吗？试举例说明</a:t>
            </a:r>
            <a:r>
              <a:rPr lang="en-US" altLang="zh-CN" dirty="0">
                <a:latin typeface="宋体" pitchFamily="2" charset="-122"/>
              </a:rPr>
              <a:t>.</a:t>
            </a:r>
            <a:r>
              <a:rPr lang="en-US" altLang="zh-CN" b="0" dirty="0">
                <a:latin typeface="宋体" pitchFamily="2" charset="-122"/>
              </a:rPr>
              <a:t> </a:t>
            </a:r>
            <a:endParaRPr lang="en-US" altLang="zh-CN" sz="4000" b="0" dirty="0">
              <a:latin typeface="宋体" pitchFamily="2" charset="-122"/>
            </a:endParaRPr>
          </a:p>
        </p:txBody>
      </p:sp>
      <p:sp>
        <p:nvSpPr>
          <p:cNvPr id="687108" name="Text Box 4"/>
          <p:cNvSpPr txBox="1">
            <a:spLocks noChangeArrowheads="1"/>
          </p:cNvSpPr>
          <p:nvPr/>
        </p:nvSpPr>
        <p:spPr bwMode="auto">
          <a:xfrm>
            <a:off x="609600" y="3213100"/>
            <a:ext cx="787527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宋体" pitchFamily="2" charset="-122"/>
              </a:rPr>
              <a:t>2.</a:t>
            </a:r>
            <a:r>
              <a:rPr lang="zh-CN" altLang="en-US" dirty="0"/>
              <a:t>两个实数可以进行加、减、乘、除四则运算，那么两个集合是否也可以进行某种运算呢？</a:t>
            </a:r>
            <a:r>
              <a:rPr lang="zh-CN" altLang="en-US" b="0" dirty="0"/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7107" grpId="0"/>
      <p:bldP spid="6871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Text Box 2"/>
          <p:cNvSpPr txBox="1">
            <a:spLocks noChangeArrowheads="1"/>
          </p:cNvSpPr>
          <p:nvPr/>
        </p:nvSpPr>
        <p:spPr bwMode="auto">
          <a:xfrm>
            <a:off x="685800" y="381000"/>
            <a:ext cx="2843213" cy="132343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知识探究（一）</a:t>
            </a:r>
          </a:p>
        </p:txBody>
      </p:sp>
      <p:grpSp>
        <p:nvGrpSpPr>
          <p:cNvPr id="689155" name="Group 3"/>
          <p:cNvGrpSpPr>
            <a:grpSpLocks/>
          </p:cNvGrpSpPr>
          <p:nvPr/>
        </p:nvGrpSpPr>
        <p:grpSpPr bwMode="auto">
          <a:xfrm>
            <a:off x="228600" y="954748"/>
            <a:ext cx="8382000" cy="2600458"/>
            <a:chOff x="0" y="480"/>
            <a:chExt cx="5760" cy="1787"/>
          </a:xfrm>
        </p:grpSpPr>
        <p:sp>
          <p:nvSpPr>
            <p:cNvPr id="689156" name="Text Box 4"/>
            <p:cNvSpPr txBox="1">
              <a:spLocks noChangeArrowheads="1"/>
            </p:cNvSpPr>
            <p:nvPr/>
          </p:nvSpPr>
          <p:spPr bwMode="auto">
            <a:xfrm>
              <a:off x="0" y="480"/>
              <a:ext cx="5760" cy="1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宋体" pitchFamily="2" charset="-122"/>
                </a:rPr>
                <a:t>考察下列两组集合：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1</a:t>
              </a:r>
              <a:r>
                <a:rPr lang="zh-CN" altLang="en-US" sz="3200" dirty="0">
                  <a:latin typeface="宋体" pitchFamily="2" charset="-122"/>
                </a:rPr>
                <a:t>）</a:t>
              </a:r>
              <a:r>
                <a:rPr lang="en-US" altLang="zh-CN" sz="3200" dirty="0">
                  <a:latin typeface="宋体" pitchFamily="2" charset="-122"/>
                </a:rPr>
                <a:t>A={1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5}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B={1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4}</a:t>
              </a:r>
              <a:r>
                <a:rPr lang="zh-CN" altLang="en-US" sz="3200" dirty="0">
                  <a:latin typeface="宋体" pitchFamily="2" charset="-122"/>
                </a:rPr>
                <a:t>，	 	 </a:t>
              </a:r>
              <a:r>
                <a:rPr lang="en-US" altLang="zh-CN" sz="3200" dirty="0">
                  <a:latin typeface="宋体" pitchFamily="2" charset="-122"/>
                </a:rPr>
                <a:t>C={1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4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5}</a:t>
              </a:r>
              <a:r>
                <a:rPr lang="zh-CN" altLang="en-US" sz="3200" dirty="0">
                  <a:latin typeface="宋体" pitchFamily="2" charset="-122"/>
                </a:rPr>
                <a:t>；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）              ，             ，   				   </a:t>
              </a:r>
              <a:r>
                <a:rPr lang="en-US" altLang="zh-CN" sz="3200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8915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518826721"/>
                </p:ext>
              </p:extLst>
            </p:nvPr>
          </p:nvGraphicFramePr>
          <p:xfrm>
            <a:off x="672" y="1584"/>
            <a:ext cx="2160" cy="391"/>
          </p:xfrm>
          <a:graphic>
            <a:graphicData uri="http://schemas.openxmlformats.org/presentationml/2006/ole">
              <p:oleObj spid="_x0000_s689166" name="Equation" r:id="rId4" imgW="1104840" imgH="203040" progId="Equation.DSMT4">
                <p:embed/>
              </p:oleObj>
            </a:graphicData>
          </a:graphic>
        </p:graphicFrame>
        <p:graphicFrame>
          <p:nvGraphicFramePr>
            <p:cNvPr id="689158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549029871"/>
                </p:ext>
              </p:extLst>
            </p:nvPr>
          </p:nvGraphicFramePr>
          <p:xfrm>
            <a:off x="2837" y="1591"/>
            <a:ext cx="2064" cy="384"/>
          </p:xfrm>
          <a:graphic>
            <a:graphicData uri="http://schemas.openxmlformats.org/presentationml/2006/ole">
              <p:oleObj spid="_x0000_s689167" name="Equation" r:id="rId5" imgW="1079280" imgH="203040" progId="Equation.DSMT4">
                <p:embed/>
              </p:oleObj>
            </a:graphicData>
          </a:graphic>
        </p:graphicFrame>
        <p:graphicFrame>
          <p:nvGraphicFramePr>
            <p:cNvPr id="689159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832479815"/>
                </p:ext>
              </p:extLst>
            </p:nvPr>
          </p:nvGraphicFramePr>
          <p:xfrm>
            <a:off x="874" y="1886"/>
            <a:ext cx="2016" cy="381"/>
          </p:xfrm>
          <a:graphic>
            <a:graphicData uri="http://schemas.openxmlformats.org/presentationml/2006/ole">
              <p:oleObj spid="_x0000_s689168" name="Equation" r:id="rId6" imgW="1054080" imgH="203040" progId="Equation.DSMT4">
                <p:embed/>
              </p:oleObj>
            </a:graphicData>
          </a:graphic>
        </p:graphicFrame>
      </p:grpSp>
      <p:sp>
        <p:nvSpPr>
          <p:cNvPr id="689160" name="Text Box 8"/>
          <p:cNvSpPr txBox="1">
            <a:spLocks noChangeArrowheads="1"/>
          </p:cNvSpPr>
          <p:nvPr/>
        </p:nvSpPr>
        <p:spPr bwMode="auto">
          <a:xfrm>
            <a:off x="381000" y="3541693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1:</a:t>
            </a:r>
            <a:r>
              <a:rPr lang="zh-CN" altLang="en-US" sz="2800" dirty="0">
                <a:latin typeface="宋体" pitchFamily="2" charset="-122"/>
              </a:rPr>
              <a:t>上述两组集合中，集合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与集合</a:t>
            </a:r>
            <a:r>
              <a:rPr lang="en-US" altLang="zh-CN" sz="2800" dirty="0">
                <a:latin typeface="宋体" pitchFamily="2" charset="-122"/>
              </a:rPr>
              <a:t>C</a:t>
            </a:r>
            <a:r>
              <a:rPr lang="zh-CN" altLang="en-US" sz="2800" dirty="0">
                <a:latin typeface="宋体" pitchFamily="2" charset="-122"/>
              </a:rPr>
              <a:t>的关系如何？</a:t>
            </a:r>
          </a:p>
        </p:txBody>
      </p:sp>
      <p:sp>
        <p:nvSpPr>
          <p:cNvPr id="689161" name="Text Box 9"/>
          <p:cNvSpPr txBox="1">
            <a:spLocks noChangeArrowheads="1"/>
          </p:cNvSpPr>
          <p:nvPr/>
        </p:nvSpPr>
        <p:spPr bwMode="auto">
          <a:xfrm>
            <a:off x="381000" y="4532293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2:</a:t>
            </a:r>
            <a:r>
              <a:rPr lang="zh-CN" altLang="en-US" sz="2800" dirty="0">
                <a:latin typeface="宋体" pitchFamily="2" charset="-122"/>
              </a:rPr>
              <a:t>我们把上述集合</a:t>
            </a:r>
            <a:r>
              <a:rPr lang="en-US" altLang="zh-CN" sz="2800" dirty="0">
                <a:latin typeface="宋体" pitchFamily="2" charset="-122"/>
              </a:rPr>
              <a:t>C</a:t>
            </a:r>
            <a:r>
              <a:rPr lang="zh-CN" altLang="en-US" sz="2800" dirty="0">
                <a:latin typeface="宋体" pitchFamily="2" charset="-122"/>
              </a:rPr>
              <a:t>称为集合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的并集，一般地，如何定义集合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的并集？</a:t>
            </a:r>
          </a:p>
        </p:txBody>
      </p:sp>
      <p:sp>
        <p:nvSpPr>
          <p:cNvPr id="689162" name="Text Box 10"/>
          <p:cNvSpPr txBox="1">
            <a:spLocks noChangeArrowheads="1"/>
          </p:cNvSpPr>
          <p:nvPr/>
        </p:nvSpPr>
        <p:spPr bwMode="auto">
          <a:xfrm>
            <a:off x="457200" y="5446693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   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由所有属于集合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A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或属于集合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B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的元素组成的集合，称为集合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A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与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B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的并集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60" grpId="0"/>
      <p:bldP spid="689161" grpId="0"/>
      <p:bldP spid="6891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1202" name="Group 2"/>
          <p:cNvGrpSpPr>
            <a:grpSpLocks/>
          </p:cNvGrpSpPr>
          <p:nvPr/>
        </p:nvGrpSpPr>
        <p:grpSpPr bwMode="auto">
          <a:xfrm>
            <a:off x="533400" y="609600"/>
            <a:ext cx="8229815" cy="1594708"/>
            <a:chOff x="0" y="0"/>
            <a:chExt cx="5882" cy="1104"/>
          </a:xfrm>
        </p:grpSpPr>
        <p:sp>
          <p:nvSpPr>
            <p:cNvPr id="691203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882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3200" dirty="0">
                  <a:solidFill>
                    <a:srgbClr val="00B050"/>
                  </a:solidFill>
                  <a:latin typeface="宋体" pitchFamily="2" charset="-122"/>
                </a:rPr>
                <a:t>3:</a:t>
              </a:r>
              <a:r>
                <a:rPr lang="zh-CN" altLang="en-US" sz="3200" dirty="0">
                  <a:latin typeface="宋体" pitchFamily="2" charset="-122"/>
                </a:rPr>
                <a:t>我们用符号“    ”表示集合</a:t>
              </a:r>
              <a:r>
                <a:rPr lang="en-US" altLang="zh-CN" sz="3200" dirty="0">
                  <a:latin typeface="宋体" pitchFamily="2" charset="-122"/>
                </a:rPr>
                <a:t>A</a:t>
              </a:r>
              <a:r>
                <a:rPr lang="zh-CN" altLang="en-US" sz="3200" dirty="0">
                  <a:latin typeface="宋体" pitchFamily="2" charset="-122"/>
                </a:rPr>
                <a:t>与</a:t>
              </a:r>
              <a:r>
                <a:rPr lang="en-US" altLang="zh-CN" sz="3200" dirty="0">
                  <a:latin typeface="宋体" pitchFamily="2" charset="-122"/>
                </a:rPr>
                <a:t>B</a:t>
              </a:r>
              <a:r>
                <a:rPr lang="zh-CN" altLang="en-US" sz="3200" dirty="0">
                  <a:latin typeface="宋体" pitchFamily="2" charset="-122"/>
                </a:rPr>
                <a:t>的并集，并读作“</a:t>
              </a:r>
              <a:r>
                <a:rPr lang="en-US" altLang="zh-CN" sz="3200" dirty="0">
                  <a:latin typeface="宋体" pitchFamily="2" charset="-122"/>
                </a:rPr>
                <a:t>A</a:t>
              </a:r>
              <a:r>
                <a:rPr lang="zh-CN" altLang="en-US" sz="3200" dirty="0">
                  <a:latin typeface="宋体" pitchFamily="2" charset="-122"/>
                </a:rPr>
                <a:t>并</a:t>
              </a:r>
              <a:r>
                <a:rPr lang="en-US" altLang="zh-CN" sz="3200" dirty="0">
                  <a:latin typeface="宋体" pitchFamily="2" charset="-122"/>
                </a:rPr>
                <a:t>B”</a:t>
              </a:r>
              <a:r>
                <a:rPr lang="zh-CN" altLang="en-US" sz="3200" dirty="0">
                  <a:latin typeface="宋体" pitchFamily="2" charset="-122"/>
                </a:rPr>
                <a:t>，那么如何用描述法表示集合    ？</a:t>
              </a:r>
            </a:p>
          </p:txBody>
        </p:sp>
        <p:graphicFrame>
          <p:nvGraphicFramePr>
            <p:cNvPr id="691204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366150713"/>
                </p:ext>
              </p:extLst>
            </p:nvPr>
          </p:nvGraphicFramePr>
          <p:xfrm>
            <a:off x="2669" y="48"/>
            <a:ext cx="624" cy="336"/>
          </p:xfrm>
          <a:graphic>
            <a:graphicData uri="http://schemas.openxmlformats.org/presentationml/2006/ole">
              <p:oleObj spid="_x0000_s691254" name="Equation" r:id="rId4" imgW="393480" imgH="190440" progId="Equation.DSMT4">
                <p:embed/>
              </p:oleObj>
            </a:graphicData>
          </a:graphic>
        </p:graphicFrame>
        <p:graphicFrame>
          <p:nvGraphicFramePr>
            <p:cNvPr id="69120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515062804"/>
                </p:ext>
              </p:extLst>
            </p:nvPr>
          </p:nvGraphicFramePr>
          <p:xfrm>
            <a:off x="1176" y="768"/>
            <a:ext cx="624" cy="336"/>
          </p:xfrm>
          <a:graphic>
            <a:graphicData uri="http://schemas.openxmlformats.org/presentationml/2006/ole">
              <p:oleObj spid="_x0000_s691255" name="Equation" r:id="rId5" imgW="393480" imgH="190440" progId="Equation.DSMT4">
                <p:embed/>
              </p:oleObj>
            </a:graphicData>
          </a:graphic>
        </p:graphicFrame>
      </p:grpSp>
      <p:graphicFrame>
        <p:nvGraphicFramePr>
          <p:cNvPr id="6912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15158061"/>
              </p:ext>
            </p:extLst>
          </p:nvPr>
        </p:nvGraphicFramePr>
        <p:xfrm>
          <a:off x="3657600" y="1772508"/>
          <a:ext cx="5029200" cy="660400"/>
        </p:xfrm>
        <a:graphic>
          <a:graphicData uri="http://schemas.openxmlformats.org/presentationml/2006/ole">
            <p:oleObj spid="_x0000_s691256" name="Equation" r:id="rId6" imgW="1663560" imgH="215640" progId="Equation.DSMT4">
              <p:embed/>
            </p:oleObj>
          </a:graphicData>
        </a:graphic>
      </p:graphicFrame>
      <p:grpSp>
        <p:nvGrpSpPr>
          <p:cNvPr id="691207" name="Group 7"/>
          <p:cNvGrpSpPr>
            <a:grpSpLocks/>
          </p:cNvGrpSpPr>
          <p:nvPr/>
        </p:nvGrpSpPr>
        <p:grpSpPr bwMode="auto">
          <a:xfrm>
            <a:off x="4953000" y="3194908"/>
            <a:ext cx="2438400" cy="1143000"/>
            <a:chOff x="5220" y="11892"/>
            <a:chExt cx="2520" cy="1092"/>
          </a:xfrm>
        </p:grpSpPr>
        <p:sp>
          <p:nvSpPr>
            <p:cNvPr id="691208" name="Oval 8"/>
            <p:cNvSpPr>
              <a:spLocks noChangeArrowheads="1"/>
            </p:cNvSpPr>
            <p:nvPr/>
          </p:nvSpPr>
          <p:spPr bwMode="auto">
            <a:xfrm>
              <a:off x="5220" y="11892"/>
              <a:ext cx="1260" cy="780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1209" name="Oval 9"/>
            <p:cNvSpPr>
              <a:spLocks noChangeArrowheads="1"/>
            </p:cNvSpPr>
            <p:nvPr/>
          </p:nvSpPr>
          <p:spPr bwMode="auto">
            <a:xfrm>
              <a:off x="5940" y="11892"/>
              <a:ext cx="1800" cy="109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1210" name="Text Box 10"/>
            <p:cNvSpPr txBox="1">
              <a:spLocks noChangeArrowheads="1"/>
            </p:cNvSpPr>
            <p:nvPr/>
          </p:nvSpPr>
          <p:spPr bwMode="auto">
            <a:xfrm>
              <a:off x="5400" y="12048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A</a:t>
              </a:r>
              <a:endParaRPr lang="en-US" altLang="zh-CN" sz="2400" b="0"/>
            </a:p>
          </p:txBody>
        </p:sp>
        <p:sp>
          <p:nvSpPr>
            <p:cNvPr id="691211" name="Text Box 11"/>
            <p:cNvSpPr txBox="1">
              <a:spLocks noChangeArrowheads="1"/>
            </p:cNvSpPr>
            <p:nvPr/>
          </p:nvSpPr>
          <p:spPr bwMode="auto">
            <a:xfrm>
              <a:off x="6660" y="12204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 dirty="0">
                  <a:latin typeface="Times New Roman" pitchFamily="18" charset="0"/>
                </a:rPr>
                <a:t>B</a:t>
              </a:r>
              <a:endParaRPr lang="en-US" altLang="zh-CN" sz="2400" b="0" dirty="0"/>
            </a:p>
          </p:txBody>
        </p:sp>
      </p:grpSp>
      <p:graphicFrame>
        <p:nvGraphicFramePr>
          <p:cNvPr id="69121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18848091"/>
              </p:ext>
            </p:extLst>
          </p:nvPr>
        </p:nvGraphicFramePr>
        <p:xfrm>
          <a:off x="5562600" y="2496408"/>
          <a:ext cx="1066800" cy="574675"/>
        </p:xfrm>
        <a:graphic>
          <a:graphicData uri="http://schemas.openxmlformats.org/presentationml/2006/ole">
            <p:oleObj spid="_x0000_s691257" name="Equation" r:id="rId7" imgW="393480" imgH="190440" progId="Equation.DSMT4">
              <p:embed/>
            </p:oleObj>
          </a:graphicData>
        </a:graphic>
      </p:graphicFrame>
      <p:sp>
        <p:nvSpPr>
          <p:cNvPr id="691214" name="Text Box 14"/>
          <p:cNvSpPr txBox="1">
            <a:spLocks noChangeArrowheads="1"/>
          </p:cNvSpPr>
          <p:nvPr/>
        </p:nvSpPr>
        <p:spPr bwMode="auto">
          <a:xfrm>
            <a:off x="381000" y="2432908"/>
            <a:ext cx="754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dirty="0">
                <a:solidFill>
                  <a:srgbClr val="00B050"/>
                </a:solidFill>
                <a:latin typeface="宋体" pitchFamily="2" charset="-122"/>
              </a:rPr>
              <a:t>4:</a:t>
            </a:r>
            <a:r>
              <a:rPr lang="zh-CN" altLang="en-US" dirty="0">
                <a:latin typeface="宋体" pitchFamily="2" charset="-122"/>
              </a:rPr>
              <a:t>如何用</a:t>
            </a:r>
            <a:r>
              <a:rPr lang="en-US" altLang="zh-CN" dirty="0" err="1">
                <a:latin typeface="宋体" pitchFamily="2" charset="-122"/>
              </a:rPr>
              <a:t>venn</a:t>
            </a:r>
            <a:r>
              <a:rPr lang="zh-CN" altLang="en-US" dirty="0">
                <a:latin typeface="宋体" pitchFamily="2" charset="-122"/>
              </a:rPr>
              <a:t>图表示</a:t>
            </a:r>
            <a:r>
              <a:rPr lang="zh-CN" altLang="en-US" dirty="0">
                <a:solidFill>
                  <a:srgbClr val="FFC000"/>
                </a:solidFill>
                <a:latin typeface="宋体" pitchFamily="2" charset="-122"/>
              </a:rPr>
              <a:t>     </a:t>
            </a:r>
            <a:r>
              <a:rPr lang="zh-CN" altLang="en-US" dirty="0">
                <a:latin typeface="宋体" pitchFamily="2" charset="-122"/>
              </a:rPr>
              <a:t>？</a:t>
            </a:r>
          </a:p>
        </p:txBody>
      </p:sp>
      <p:grpSp>
        <p:nvGrpSpPr>
          <p:cNvPr id="691215" name="Group 15"/>
          <p:cNvGrpSpPr>
            <a:grpSpLocks/>
          </p:cNvGrpSpPr>
          <p:nvPr/>
        </p:nvGrpSpPr>
        <p:grpSpPr bwMode="auto">
          <a:xfrm>
            <a:off x="304800" y="4290283"/>
            <a:ext cx="9144000" cy="1190625"/>
            <a:chOff x="0" y="2640"/>
            <a:chExt cx="5760" cy="750"/>
          </a:xfrm>
        </p:grpSpPr>
        <p:sp>
          <p:nvSpPr>
            <p:cNvPr id="691216" name="Text Box 16"/>
            <p:cNvSpPr txBox="1">
              <a:spLocks noChangeArrowheads="1"/>
            </p:cNvSpPr>
            <p:nvPr/>
          </p:nvSpPr>
          <p:spPr bwMode="auto">
            <a:xfrm>
              <a:off x="0" y="2640"/>
              <a:ext cx="57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5:</a:t>
              </a:r>
              <a:r>
                <a:rPr lang="zh-CN" altLang="en-US" dirty="0">
                  <a:latin typeface="宋体" pitchFamily="2" charset="-122"/>
                </a:rPr>
                <a:t>集合</a:t>
              </a:r>
              <a:r>
                <a:rPr lang="en-US" altLang="zh-CN" dirty="0">
                  <a:latin typeface="宋体" pitchFamily="2" charset="-122"/>
                </a:rPr>
                <a:t>A</a:t>
              </a:r>
              <a:r>
                <a:rPr lang="zh-CN" altLang="en-US" dirty="0">
                  <a:latin typeface="宋体" pitchFamily="2" charset="-122"/>
                </a:rPr>
                <a:t>、</a:t>
              </a:r>
              <a:r>
                <a:rPr lang="en-US" altLang="zh-CN" dirty="0">
                  <a:latin typeface="宋体" pitchFamily="2" charset="-122"/>
                </a:rPr>
                <a:t>B</a:t>
              </a:r>
              <a:r>
                <a:rPr lang="zh-CN" altLang="en-US" dirty="0">
                  <a:latin typeface="宋体" pitchFamily="2" charset="-122"/>
                </a:rPr>
                <a:t>与集合    的关系如何？    	与    的关系如何？</a:t>
              </a:r>
            </a:p>
          </p:txBody>
        </p:sp>
        <p:graphicFrame>
          <p:nvGraphicFramePr>
            <p:cNvPr id="691217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748460425"/>
                </p:ext>
              </p:extLst>
            </p:nvPr>
          </p:nvGraphicFramePr>
          <p:xfrm>
            <a:off x="2920" y="2704"/>
            <a:ext cx="624" cy="336"/>
          </p:xfrm>
          <a:graphic>
            <a:graphicData uri="http://schemas.openxmlformats.org/presentationml/2006/ole">
              <p:oleObj spid="_x0000_s691258" name="Equation" r:id="rId8" imgW="393480" imgH="190440" progId="Equation.DSMT4">
                <p:embed/>
              </p:oleObj>
            </a:graphicData>
          </a:graphic>
        </p:graphicFrame>
        <p:graphicFrame>
          <p:nvGraphicFramePr>
            <p:cNvPr id="691218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625994218"/>
                </p:ext>
              </p:extLst>
            </p:nvPr>
          </p:nvGraphicFramePr>
          <p:xfrm>
            <a:off x="0" y="3024"/>
            <a:ext cx="624" cy="336"/>
          </p:xfrm>
          <a:graphic>
            <a:graphicData uri="http://schemas.openxmlformats.org/presentationml/2006/ole">
              <p:oleObj spid="_x0000_s691259" name="Equation" r:id="rId9" imgW="393480" imgH="190440" progId="Equation.DSMT4">
                <p:embed/>
              </p:oleObj>
            </a:graphicData>
          </a:graphic>
        </p:graphicFrame>
        <p:graphicFrame>
          <p:nvGraphicFramePr>
            <p:cNvPr id="691219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298625457"/>
                </p:ext>
              </p:extLst>
            </p:nvPr>
          </p:nvGraphicFramePr>
          <p:xfrm>
            <a:off x="904" y="3048"/>
            <a:ext cx="624" cy="336"/>
          </p:xfrm>
          <a:graphic>
            <a:graphicData uri="http://schemas.openxmlformats.org/presentationml/2006/ole">
              <p:oleObj spid="_x0000_s691260" name="Equation" r:id="rId10" imgW="393480" imgH="190440" progId="Equation.DSMT4">
                <p:embed/>
              </p:oleObj>
            </a:graphicData>
          </a:graphic>
        </p:graphicFrame>
      </p:grpSp>
      <p:grpSp>
        <p:nvGrpSpPr>
          <p:cNvPr id="691220" name="Group 20"/>
          <p:cNvGrpSpPr>
            <a:grpSpLocks/>
          </p:cNvGrpSpPr>
          <p:nvPr/>
        </p:nvGrpSpPr>
        <p:grpSpPr bwMode="auto">
          <a:xfrm>
            <a:off x="685800" y="5633308"/>
            <a:ext cx="6451600" cy="533400"/>
            <a:chOff x="432" y="3600"/>
            <a:chExt cx="4064" cy="336"/>
          </a:xfrm>
        </p:grpSpPr>
        <p:graphicFrame>
          <p:nvGraphicFramePr>
            <p:cNvPr id="691221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543352079"/>
                </p:ext>
              </p:extLst>
            </p:nvPr>
          </p:nvGraphicFramePr>
          <p:xfrm>
            <a:off x="432" y="3600"/>
            <a:ext cx="1067" cy="336"/>
          </p:xfrm>
          <a:graphic>
            <a:graphicData uri="http://schemas.openxmlformats.org/presentationml/2006/ole">
              <p:oleObj spid="_x0000_s691261" name="Equation" r:id="rId11" imgW="672840" imgH="190440" progId="Equation.DSMT4">
                <p:embed/>
              </p:oleObj>
            </a:graphicData>
          </a:graphic>
        </p:graphicFrame>
        <p:graphicFrame>
          <p:nvGraphicFramePr>
            <p:cNvPr id="691222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46651009"/>
                </p:ext>
              </p:extLst>
            </p:nvPr>
          </p:nvGraphicFramePr>
          <p:xfrm>
            <a:off x="1728" y="3600"/>
            <a:ext cx="1067" cy="336"/>
          </p:xfrm>
          <a:graphic>
            <a:graphicData uri="http://schemas.openxmlformats.org/presentationml/2006/ole">
              <p:oleObj spid="_x0000_s691262" name="Equation" r:id="rId12" imgW="672840" imgH="190440" progId="Equation.DSMT4">
                <p:embed/>
              </p:oleObj>
            </a:graphicData>
          </a:graphic>
        </p:graphicFrame>
        <p:graphicFrame>
          <p:nvGraphicFramePr>
            <p:cNvPr id="691223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757019254"/>
                </p:ext>
              </p:extLst>
            </p:nvPr>
          </p:nvGraphicFramePr>
          <p:xfrm>
            <a:off x="3067" y="3600"/>
            <a:ext cx="1429" cy="336"/>
          </p:xfrm>
          <a:graphic>
            <a:graphicData uri="http://schemas.openxmlformats.org/presentationml/2006/ole">
              <p:oleObj spid="_x0000_s691263" name="Equation" r:id="rId13" imgW="901440" imgH="19044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3250" name="Group 2"/>
          <p:cNvGrpSpPr>
            <a:grpSpLocks/>
          </p:cNvGrpSpPr>
          <p:nvPr/>
        </p:nvGrpSpPr>
        <p:grpSpPr bwMode="auto">
          <a:xfrm>
            <a:off x="457200" y="750887"/>
            <a:ext cx="9144000" cy="660400"/>
            <a:chOff x="0" y="144"/>
            <a:chExt cx="5760" cy="416"/>
          </a:xfrm>
        </p:grpSpPr>
        <p:sp>
          <p:nvSpPr>
            <p:cNvPr id="693251" name="Text Box 3"/>
            <p:cNvSpPr txBox="1">
              <a:spLocks noChangeArrowheads="1"/>
            </p:cNvSpPr>
            <p:nvPr/>
          </p:nvSpPr>
          <p:spPr bwMode="auto">
            <a:xfrm>
              <a:off x="0" y="144"/>
              <a:ext cx="57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6:</a:t>
              </a:r>
              <a:r>
                <a:rPr lang="zh-CN" altLang="en-US" dirty="0">
                  <a:latin typeface="宋体" pitchFamily="2" charset="-122"/>
                </a:rPr>
                <a:t>集合    ，    分别等于什么？</a:t>
              </a:r>
            </a:p>
          </p:txBody>
        </p:sp>
        <p:graphicFrame>
          <p:nvGraphicFramePr>
            <p:cNvPr id="693252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736221644"/>
                </p:ext>
              </p:extLst>
            </p:nvPr>
          </p:nvGraphicFramePr>
          <p:xfrm>
            <a:off x="1488" y="216"/>
            <a:ext cx="624" cy="336"/>
          </p:xfrm>
          <a:graphic>
            <a:graphicData uri="http://schemas.openxmlformats.org/presentationml/2006/ole">
              <p:oleObj spid="_x0000_s693289" name="Equation" r:id="rId4" imgW="393480" imgH="190440" progId="Equation.DSMT4">
                <p:embed/>
              </p:oleObj>
            </a:graphicData>
          </a:graphic>
        </p:graphicFrame>
        <p:graphicFrame>
          <p:nvGraphicFramePr>
            <p:cNvPr id="69325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428819603"/>
                </p:ext>
              </p:extLst>
            </p:nvPr>
          </p:nvGraphicFramePr>
          <p:xfrm>
            <a:off x="2256" y="224"/>
            <a:ext cx="665" cy="336"/>
          </p:xfrm>
          <a:graphic>
            <a:graphicData uri="http://schemas.openxmlformats.org/presentationml/2006/ole">
              <p:oleObj spid="_x0000_s693290" name="Equation" r:id="rId5" imgW="419040" imgH="190440" progId="Equation.DSMT4">
                <p:embed/>
              </p:oleObj>
            </a:graphicData>
          </a:graphic>
        </p:graphicFrame>
      </p:grpSp>
      <p:graphicFrame>
        <p:nvGraphicFramePr>
          <p:cNvPr id="6932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98574703"/>
              </p:ext>
            </p:extLst>
          </p:nvPr>
        </p:nvGraphicFramePr>
        <p:xfrm>
          <a:off x="1981200" y="1741487"/>
          <a:ext cx="3738563" cy="569913"/>
        </p:xfrm>
        <a:graphic>
          <a:graphicData uri="http://schemas.openxmlformats.org/presentationml/2006/ole">
            <p:oleObj spid="_x0000_s693291" name="Equation" r:id="rId6" imgW="1485720" imgH="203040" progId="Equation.DSMT4">
              <p:embed/>
            </p:oleObj>
          </a:graphicData>
        </a:graphic>
      </p:graphicFrame>
      <p:grpSp>
        <p:nvGrpSpPr>
          <p:cNvPr id="693255" name="Group 7"/>
          <p:cNvGrpSpPr>
            <a:grpSpLocks/>
          </p:cNvGrpSpPr>
          <p:nvPr/>
        </p:nvGrpSpPr>
        <p:grpSpPr bwMode="auto">
          <a:xfrm>
            <a:off x="457200" y="2590800"/>
            <a:ext cx="9144000" cy="1190625"/>
            <a:chOff x="0" y="1392"/>
            <a:chExt cx="5760" cy="750"/>
          </a:xfrm>
        </p:grpSpPr>
        <p:sp>
          <p:nvSpPr>
            <p:cNvPr id="693256" name="Text Box 8"/>
            <p:cNvSpPr txBox="1">
              <a:spLocks noChangeArrowheads="1"/>
            </p:cNvSpPr>
            <p:nvPr/>
          </p:nvSpPr>
          <p:spPr bwMode="auto">
            <a:xfrm>
              <a:off x="0" y="1392"/>
              <a:ext cx="508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7:</a:t>
              </a:r>
              <a:r>
                <a:rPr lang="zh-CN" altLang="en-US" dirty="0">
                  <a:latin typeface="宋体" pitchFamily="2" charset="-122"/>
                </a:rPr>
                <a:t>若     ，则     等于什么？反之成立吗？</a:t>
              </a:r>
            </a:p>
          </p:txBody>
        </p:sp>
        <p:graphicFrame>
          <p:nvGraphicFramePr>
            <p:cNvPr id="693257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721095658"/>
                </p:ext>
              </p:extLst>
            </p:nvPr>
          </p:nvGraphicFramePr>
          <p:xfrm>
            <a:off x="1200" y="1448"/>
            <a:ext cx="700" cy="344"/>
          </p:xfrm>
          <a:graphic>
            <a:graphicData uri="http://schemas.openxmlformats.org/presentationml/2006/ole">
              <p:oleObj spid="_x0000_s693292" name="Equation" r:id="rId7" imgW="431640" imgH="190440" progId="Equation.DSMT4">
                <p:embed/>
              </p:oleObj>
            </a:graphicData>
          </a:graphic>
        </p:graphicFrame>
        <p:graphicFrame>
          <p:nvGraphicFramePr>
            <p:cNvPr id="693258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466871083"/>
                </p:ext>
              </p:extLst>
            </p:nvPr>
          </p:nvGraphicFramePr>
          <p:xfrm>
            <a:off x="2544" y="1448"/>
            <a:ext cx="639" cy="344"/>
          </p:xfrm>
          <a:graphic>
            <a:graphicData uri="http://schemas.openxmlformats.org/presentationml/2006/ole">
              <p:oleObj spid="_x0000_s693293" name="Equation" r:id="rId8" imgW="393480" imgH="190440" progId="Equation.DSMT4">
                <p:embed/>
              </p:oleObj>
            </a:graphicData>
          </a:graphic>
        </p:graphicFrame>
        <p:sp>
          <p:nvSpPr>
            <p:cNvPr id="693259" name="Rectangle 11"/>
            <p:cNvSpPr>
              <a:spLocks noChangeArrowheads="1"/>
            </p:cNvSpPr>
            <p:nvPr/>
          </p:nvSpPr>
          <p:spPr bwMode="auto">
            <a:xfrm>
              <a:off x="0" y="2100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69326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24870456"/>
              </p:ext>
            </p:extLst>
          </p:nvPr>
        </p:nvGraphicFramePr>
        <p:xfrm>
          <a:off x="2362200" y="3733800"/>
          <a:ext cx="3733800" cy="563563"/>
        </p:xfrm>
        <a:graphic>
          <a:graphicData uri="http://schemas.openxmlformats.org/presentationml/2006/ole">
            <p:oleObj spid="_x0000_s693294" name="Equation" r:id="rId9" imgW="1269720" imgH="190440" progId="Equation.DSMT4">
              <p:embed/>
            </p:oleObj>
          </a:graphicData>
        </a:graphic>
      </p:graphicFrame>
      <p:grpSp>
        <p:nvGrpSpPr>
          <p:cNvPr id="693261" name="Group 13"/>
          <p:cNvGrpSpPr>
            <a:grpSpLocks/>
          </p:cNvGrpSpPr>
          <p:nvPr/>
        </p:nvGrpSpPr>
        <p:grpSpPr bwMode="auto">
          <a:xfrm>
            <a:off x="457200" y="4583113"/>
            <a:ext cx="8077200" cy="647700"/>
            <a:chOff x="0" y="2784"/>
            <a:chExt cx="5088" cy="408"/>
          </a:xfrm>
        </p:grpSpPr>
        <p:sp>
          <p:nvSpPr>
            <p:cNvPr id="693262" name="Text Box 14"/>
            <p:cNvSpPr txBox="1">
              <a:spLocks noChangeArrowheads="1"/>
            </p:cNvSpPr>
            <p:nvPr/>
          </p:nvSpPr>
          <p:spPr bwMode="auto">
            <a:xfrm>
              <a:off x="0" y="2784"/>
              <a:ext cx="50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8:</a:t>
              </a:r>
              <a:r>
                <a:rPr lang="zh-CN" altLang="en-US" dirty="0">
                  <a:latin typeface="宋体" pitchFamily="2" charset="-122"/>
                </a:rPr>
                <a:t>若        ，则说明什么？</a:t>
              </a:r>
            </a:p>
          </p:txBody>
        </p:sp>
        <p:graphicFrame>
          <p:nvGraphicFramePr>
            <p:cNvPr id="693263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82766315"/>
                </p:ext>
              </p:extLst>
            </p:nvPr>
          </p:nvGraphicFramePr>
          <p:xfrm>
            <a:off x="1232" y="2848"/>
            <a:ext cx="965" cy="344"/>
          </p:xfrm>
          <a:graphic>
            <a:graphicData uri="http://schemas.openxmlformats.org/presentationml/2006/ole">
              <p:oleObj spid="_x0000_s693295" name="Equation" r:id="rId10" imgW="672840" imgH="190440" progId="Equation.DSMT4">
                <p:embed/>
              </p:oleObj>
            </a:graphicData>
          </a:graphic>
        </p:graphicFrame>
      </p:grpSp>
      <p:graphicFrame>
        <p:nvGraphicFramePr>
          <p:cNvPr id="69326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17866931"/>
              </p:ext>
            </p:extLst>
          </p:nvPr>
        </p:nvGraphicFramePr>
        <p:xfrm>
          <a:off x="3144838" y="5516563"/>
          <a:ext cx="2016125" cy="525463"/>
        </p:xfrm>
        <a:graphic>
          <a:graphicData uri="http://schemas.openxmlformats.org/presentationml/2006/ole">
            <p:oleObj spid="_x0000_s693296" name="Equation" r:id="rId11" imgW="685800" imgH="177480" progId="Equation.DSMT4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/>
          <p:cNvSpPr txBox="1">
            <a:spLocks noChangeArrowheads="1"/>
          </p:cNvSpPr>
          <p:nvPr/>
        </p:nvSpPr>
        <p:spPr bwMode="auto">
          <a:xfrm>
            <a:off x="814387" y="352961"/>
            <a:ext cx="2843213" cy="132343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知识探究（二）</a:t>
            </a:r>
          </a:p>
        </p:txBody>
      </p:sp>
      <p:grpSp>
        <p:nvGrpSpPr>
          <p:cNvPr id="695299" name="Group 3"/>
          <p:cNvGrpSpPr>
            <a:grpSpLocks/>
          </p:cNvGrpSpPr>
          <p:nvPr/>
        </p:nvGrpSpPr>
        <p:grpSpPr bwMode="auto">
          <a:xfrm>
            <a:off x="304800" y="955555"/>
            <a:ext cx="8305800" cy="2625845"/>
            <a:chOff x="0" y="480"/>
            <a:chExt cx="5760" cy="1821"/>
          </a:xfrm>
        </p:grpSpPr>
        <p:sp>
          <p:nvSpPr>
            <p:cNvPr id="695300" name="Text Box 4"/>
            <p:cNvSpPr txBox="1">
              <a:spLocks noChangeArrowheads="1"/>
            </p:cNvSpPr>
            <p:nvPr/>
          </p:nvSpPr>
          <p:spPr bwMode="auto">
            <a:xfrm>
              <a:off x="0" y="480"/>
              <a:ext cx="5760" cy="1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宋体" pitchFamily="2" charset="-122"/>
                </a:rPr>
                <a:t>考察下列两组集合：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1</a:t>
              </a:r>
              <a:r>
                <a:rPr lang="zh-CN" altLang="en-US" sz="3200" dirty="0">
                  <a:latin typeface="宋体" pitchFamily="2" charset="-122"/>
                </a:rPr>
                <a:t>）</a:t>
              </a:r>
              <a:r>
                <a:rPr lang="en-US" altLang="zh-CN" sz="3200" dirty="0">
                  <a:latin typeface="宋体" pitchFamily="2" charset="-122"/>
                </a:rPr>
                <a:t>A={1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5}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B={1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4}</a:t>
              </a:r>
              <a:r>
                <a:rPr lang="zh-CN" altLang="en-US" sz="3200" dirty="0">
                  <a:latin typeface="宋体" pitchFamily="2" charset="-122"/>
                </a:rPr>
                <a:t>，   		</a:t>
              </a:r>
              <a:r>
                <a:rPr lang="en-US" altLang="zh-CN" sz="3200" dirty="0">
                  <a:latin typeface="宋体" pitchFamily="2" charset="-122"/>
                </a:rPr>
                <a:t>C={1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3}</a:t>
              </a:r>
              <a:r>
                <a:rPr lang="zh-CN" altLang="en-US" sz="3200" dirty="0">
                  <a:latin typeface="宋体" pitchFamily="2" charset="-122"/>
                </a:rPr>
                <a:t>；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）              ，             ， </a:t>
              </a:r>
            </a:p>
          </p:txBody>
        </p:sp>
        <p:graphicFrame>
          <p:nvGraphicFramePr>
            <p:cNvPr id="695301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503200355"/>
                </p:ext>
              </p:extLst>
            </p:nvPr>
          </p:nvGraphicFramePr>
          <p:xfrm>
            <a:off x="664" y="1576"/>
            <a:ext cx="2160" cy="391"/>
          </p:xfrm>
          <a:graphic>
            <a:graphicData uri="http://schemas.openxmlformats.org/presentationml/2006/ole">
              <p:oleObj spid="_x0000_s695310" name="Equation" r:id="rId4" imgW="1104840" imgH="203040" progId="Equation.DSMT4">
                <p:embed/>
              </p:oleObj>
            </a:graphicData>
          </a:graphic>
        </p:graphicFrame>
        <p:graphicFrame>
          <p:nvGraphicFramePr>
            <p:cNvPr id="69530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936304919"/>
                </p:ext>
              </p:extLst>
            </p:nvPr>
          </p:nvGraphicFramePr>
          <p:xfrm>
            <a:off x="2920" y="1584"/>
            <a:ext cx="2064" cy="384"/>
          </p:xfrm>
          <a:graphic>
            <a:graphicData uri="http://schemas.openxmlformats.org/presentationml/2006/ole">
              <p:oleObj spid="_x0000_s695311" name="Equation" r:id="rId5" imgW="1079280" imgH="203040" progId="Equation.DSMT4">
                <p:embed/>
              </p:oleObj>
            </a:graphicData>
          </a:graphic>
        </p:graphicFrame>
        <p:graphicFrame>
          <p:nvGraphicFramePr>
            <p:cNvPr id="695303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422365460"/>
                </p:ext>
              </p:extLst>
            </p:nvPr>
          </p:nvGraphicFramePr>
          <p:xfrm>
            <a:off x="660" y="1920"/>
            <a:ext cx="2040" cy="381"/>
          </p:xfrm>
          <a:graphic>
            <a:graphicData uri="http://schemas.openxmlformats.org/presentationml/2006/ole">
              <p:oleObj spid="_x0000_s695312" name="Equation" r:id="rId6" imgW="1066680" imgH="203040" progId="Equation.DSMT4">
                <p:embed/>
              </p:oleObj>
            </a:graphicData>
          </a:graphic>
        </p:graphicFrame>
      </p:grpSp>
      <p:sp>
        <p:nvSpPr>
          <p:cNvPr id="695304" name="Text Box 8"/>
          <p:cNvSpPr txBox="1">
            <a:spLocks noChangeArrowheads="1"/>
          </p:cNvSpPr>
          <p:nvPr/>
        </p:nvSpPr>
        <p:spPr bwMode="auto">
          <a:xfrm>
            <a:off x="457200" y="3465493"/>
            <a:ext cx="8153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1:</a:t>
            </a:r>
            <a:r>
              <a:rPr lang="zh-CN" altLang="en-US" sz="2800" dirty="0">
                <a:latin typeface="宋体" pitchFamily="2" charset="-122"/>
              </a:rPr>
              <a:t>上述两组集合中，集合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与集合</a:t>
            </a:r>
            <a:r>
              <a:rPr lang="en-US" altLang="zh-CN" sz="2800" dirty="0">
                <a:latin typeface="宋体" pitchFamily="2" charset="-122"/>
              </a:rPr>
              <a:t>C</a:t>
            </a:r>
            <a:r>
              <a:rPr lang="zh-CN" altLang="en-US" sz="2800" dirty="0">
                <a:latin typeface="宋体" pitchFamily="2" charset="-122"/>
              </a:rPr>
              <a:t>的关系如何？</a:t>
            </a:r>
          </a:p>
        </p:txBody>
      </p:sp>
      <p:sp>
        <p:nvSpPr>
          <p:cNvPr id="695305" name="Text Box 9"/>
          <p:cNvSpPr txBox="1">
            <a:spLocks noChangeArrowheads="1"/>
          </p:cNvSpPr>
          <p:nvPr/>
        </p:nvSpPr>
        <p:spPr bwMode="auto">
          <a:xfrm>
            <a:off x="457200" y="4419600"/>
            <a:ext cx="8153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2:</a:t>
            </a:r>
            <a:r>
              <a:rPr lang="zh-CN" altLang="en-US" sz="2800" dirty="0">
                <a:latin typeface="宋体" pitchFamily="2" charset="-122"/>
              </a:rPr>
              <a:t>我们把上述集合</a:t>
            </a:r>
            <a:r>
              <a:rPr lang="en-US" altLang="zh-CN" sz="2800" dirty="0">
                <a:latin typeface="宋体" pitchFamily="2" charset="-122"/>
              </a:rPr>
              <a:t>C</a:t>
            </a:r>
            <a:r>
              <a:rPr lang="zh-CN" altLang="en-US" sz="2800" dirty="0">
                <a:latin typeface="宋体" pitchFamily="2" charset="-122"/>
              </a:rPr>
              <a:t>称为集合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的交集，一般地，如何定义集合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的交集？</a:t>
            </a:r>
          </a:p>
        </p:txBody>
      </p:sp>
      <p:sp>
        <p:nvSpPr>
          <p:cNvPr id="695306" name="Text Box 10"/>
          <p:cNvSpPr txBox="1">
            <a:spLocks noChangeArrowheads="1"/>
          </p:cNvSpPr>
          <p:nvPr/>
        </p:nvSpPr>
        <p:spPr bwMode="auto">
          <a:xfrm>
            <a:off x="457200" y="5410200"/>
            <a:ext cx="8153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</a:rPr>
              <a:t>由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属于集合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且属于集合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的所有元素组成的集合，称为集合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与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的交集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304" grpId="0"/>
      <p:bldP spid="695305" grpId="0"/>
      <p:bldP spid="6953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7346" name="Group 2"/>
          <p:cNvGrpSpPr>
            <a:grpSpLocks/>
          </p:cNvGrpSpPr>
          <p:nvPr/>
        </p:nvGrpSpPr>
        <p:grpSpPr bwMode="auto">
          <a:xfrm>
            <a:off x="533400" y="685800"/>
            <a:ext cx="8305800" cy="1618927"/>
            <a:chOff x="0" y="0"/>
            <a:chExt cx="5664" cy="1104"/>
          </a:xfrm>
        </p:grpSpPr>
        <p:sp>
          <p:nvSpPr>
            <p:cNvPr id="697347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664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3200" dirty="0">
                  <a:solidFill>
                    <a:srgbClr val="00B050"/>
                  </a:solidFill>
                  <a:latin typeface="宋体" pitchFamily="2" charset="-122"/>
                </a:rPr>
                <a:t>3:</a:t>
              </a:r>
              <a:r>
                <a:rPr lang="zh-CN" altLang="en-US" sz="3200" dirty="0">
                  <a:latin typeface="宋体" pitchFamily="2" charset="-122"/>
                </a:rPr>
                <a:t>我们用符号“    ”表示集合</a:t>
              </a:r>
              <a:r>
                <a:rPr lang="en-US" altLang="zh-CN" sz="3200" dirty="0">
                  <a:latin typeface="宋体" pitchFamily="2" charset="-122"/>
                </a:rPr>
                <a:t>A</a:t>
              </a:r>
              <a:r>
                <a:rPr lang="zh-CN" altLang="en-US" sz="3200" dirty="0">
                  <a:latin typeface="宋体" pitchFamily="2" charset="-122"/>
                </a:rPr>
                <a:t>与</a:t>
              </a:r>
              <a:r>
                <a:rPr lang="en-US" altLang="zh-CN" sz="3200" dirty="0">
                  <a:latin typeface="宋体" pitchFamily="2" charset="-122"/>
                </a:rPr>
                <a:t>B</a:t>
              </a:r>
              <a:r>
                <a:rPr lang="zh-CN" altLang="en-US" sz="3200" dirty="0">
                  <a:latin typeface="宋体" pitchFamily="2" charset="-122"/>
                </a:rPr>
                <a:t>的并集，并读作“</a:t>
              </a:r>
              <a:r>
                <a:rPr lang="en-US" altLang="zh-CN" sz="3200" dirty="0">
                  <a:latin typeface="宋体" pitchFamily="2" charset="-122"/>
                </a:rPr>
                <a:t>A</a:t>
              </a:r>
              <a:r>
                <a:rPr lang="zh-CN" altLang="en-US" sz="3200" dirty="0">
                  <a:latin typeface="宋体" pitchFamily="2" charset="-122"/>
                </a:rPr>
                <a:t>交</a:t>
              </a:r>
              <a:r>
                <a:rPr lang="en-US" altLang="zh-CN" sz="3200" dirty="0">
                  <a:latin typeface="宋体" pitchFamily="2" charset="-122"/>
                </a:rPr>
                <a:t>B”</a:t>
              </a:r>
              <a:r>
                <a:rPr lang="zh-CN" altLang="en-US" sz="3200" dirty="0">
                  <a:latin typeface="宋体" pitchFamily="2" charset="-122"/>
                </a:rPr>
                <a:t>，那么如何用描述法表示集合    ？</a:t>
              </a:r>
            </a:p>
          </p:txBody>
        </p:sp>
        <p:graphicFrame>
          <p:nvGraphicFramePr>
            <p:cNvPr id="697348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118897069"/>
                </p:ext>
              </p:extLst>
            </p:nvPr>
          </p:nvGraphicFramePr>
          <p:xfrm>
            <a:off x="2546" y="48"/>
            <a:ext cx="624" cy="336"/>
          </p:xfrm>
          <a:graphic>
            <a:graphicData uri="http://schemas.openxmlformats.org/presentationml/2006/ole">
              <p:oleObj spid="_x0000_s697404" name="Equation" r:id="rId4" imgW="393480" imgH="190440" progId="Equation.DSMT4">
                <p:embed/>
              </p:oleObj>
            </a:graphicData>
          </a:graphic>
        </p:graphicFrame>
        <p:graphicFrame>
          <p:nvGraphicFramePr>
            <p:cNvPr id="697349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546717937"/>
                </p:ext>
              </p:extLst>
            </p:nvPr>
          </p:nvGraphicFramePr>
          <p:xfrm>
            <a:off x="1176" y="768"/>
            <a:ext cx="624" cy="336"/>
          </p:xfrm>
          <a:graphic>
            <a:graphicData uri="http://schemas.openxmlformats.org/presentationml/2006/ole">
              <p:oleObj spid="_x0000_s697405" name="Equation" r:id="rId5" imgW="393480" imgH="190440" progId="Equation.DSMT4">
                <p:embed/>
              </p:oleObj>
            </a:graphicData>
          </a:graphic>
        </p:graphicFrame>
      </p:grpSp>
      <p:graphicFrame>
        <p:nvGraphicFramePr>
          <p:cNvPr id="6973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80912761"/>
              </p:ext>
            </p:extLst>
          </p:nvPr>
        </p:nvGraphicFramePr>
        <p:xfrm>
          <a:off x="3352800" y="1796727"/>
          <a:ext cx="5029200" cy="660400"/>
        </p:xfrm>
        <a:graphic>
          <a:graphicData uri="http://schemas.openxmlformats.org/presentationml/2006/ole">
            <p:oleObj spid="_x0000_s697406" name="Equation" r:id="rId6" imgW="1663560" imgH="215640" progId="Equation.DSMT4">
              <p:embed/>
            </p:oleObj>
          </a:graphicData>
        </a:graphic>
      </p:graphicFrame>
      <p:graphicFrame>
        <p:nvGraphicFramePr>
          <p:cNvPr id="6973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16103513"/>
              </p:ext>
            </p:extLst>
          </p:nvPr>
        </p:nvGraphicFramePr>
        <p:xfrm>
          <a:off x="5181600" y="2533327"/>
          <a:ext cx="985157" cy="530695"/>
        </p:xfrm>
        <a:graphic>
          <a:graphicData uri="http://schemas.openxmlformats.org/presentationml/2006/ole">
            <p:oleObj spid="_x0000_s697407" name="Equation" r:id="rId7" imgW="393480" imgH="190440" progId="Equation.DSMT4">
              <p:embed/>
            </p:oleObj>
          </a:graphicData>
        </a:graphic>
      </p:graphicFrame>
      <p:sp>
        <p:nvSpPr>
          <p:cNvPr id="697353" name="Text Box 9"/>
          <p:cNvSpPr txBox="1">
            <a:spLocks noChangeArrowheads="1"/>
          </p:cNvSpPr>
          <p:nvPr/>
        </p:nvSpPr>
        <p:spPr bwMode="auto">
          <a:xfrm>
            <a:off x="533400" y="2457127"/>
            <a:ext cx="7543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3200" dirty="0">
                <a:solidFill>
                  <a:srgbClr val="00B050"/>
                </a:solidFill>
                <a:latin typeface="宋体" pitchFamily="2" charset="-122"/>
              </a:rPr>
              <a:t>4:</a:t>
            </a:r>
            <a:r>
              <a:rPr lang="zh-CN" altLang="en-US" sz="3200" dirty="0">
                <a:latin typeface="宋体" pitchFamily="2" charset="-122"/>
              </a:rPr>
              <a:t>如何用</a:t>
            </a:r>
            <a:r>
              <a:rPr lang="en-US" altLang="zh-CN" sz="3200" dirty="0" err="1">
                <a:latin typeface="宋体" pitchFamily="2" charset="-122"/>
              </a:rPr>
              <a:t>venn</a:t>
            </a:r>
            <a:r>
              <a:rPr lang="zh-CN" altLang="en-US" sz="3200" dirty="0">
                <a:latin typeface="宋体" pitchFamily="2" charset="-122"/>
              </a:rPr>
              <a:t>图表示     ？</a:t>
            </a:r>
          </a:p>
        </p:txBody>
      </p:sp>
      <p:grpSp>
        <p:nvGrpSpPr>
          <p:cNvPr id="697354" name="Group 10"/>
          <p:cNvGrpSpPr>
            <a:grpSpLocks/>
          </p:cNvGrpSpPr>
          <p:nvPr/>
        </p:nvGrpSpPr>
        <p:grpSpPr bwMode="auto">
          <a:xfrm>
            <a:off x="4648200" y="3219127"/>
            <a:ext cx="2362200" cy="1050925"/>
            <a:chOff x="6120" y="5184"/>
            <a:chExt cx="2520" cy="1092"/>
          </a:xfrm>
        </p:grpSpPr>
        <p:sp>
          <p:nvSpPr>
            <p:cNvPr id="697355" name="Oval 11"/>
            <p:cNvSpPr>
              <a:spLocks noChangeArrowheads="1"/>
            </p:cNvSpPr>
            <p:nvPr/>
          </p:nvSpPr>
          <p:spPr bwMode="auto">
            <a:xfrm>
              <a:off x="6120" y="5184"/>
              <a:ext cx="1260" cy="78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56" name="Oval 12"/>
            <p:cNvSpPr>
              <a:spLocks noChangeArrowheads="1"/>
            </p:cNvSpPr>
            <p:nvPr/>
          </p:nvSpPr>
          <p:spPr bwMode="auto">
            <a:xfrm>
              <a:off x="6840" y="5184"/>
              <a:ext cx="1800" cy="109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57" name="Text Box 13"/>
            <p:cNvSpPr txBox="1">
              <a:spLocks noChangeArrowheads="1"/>
            </p:cNvSpPr>
            <p:nvPr/>
          </p:nvSpPr>
          <p:spPr bwMode="auto">
            <a:xfrm>
              <a:off x="6300" y="5340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A</a:t>
              </a:r>
              <a:endParaRPr lang="en-US" altLang="zh-CN" sz="2400" b="0"/>
            </a:p>
          </p:txBody>
        </p:sp>
        <p:sp>
          <p:nvSpPr>
            <p:cNvPr id="697358" name="Text Box 14"/>
            <p:cNvSpPr txBox="1">
              <a:spLocks noChangeArrowheads="1"/>
            </p:cNvSpPr>
            <p:nvPr/>
          </p:nvSpPr>
          <p:spPr bwMode="auto">
            <a:xfrm>
              <a:off x="7560" y="5496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B</a:t>
              </a:r>
              <a:endParaRPr lang="en-US" altLang="zh-CN" sz="2400" b="0"/>
            </a:p>
          </p:txBody>
        </p:sp>
        <p:sp>
          <p:nvSpPr>
            <p:cNvPr id="697359" name="Line 15"/>
            <p:cNvSpPr>
              <a:spLocks noChangeShapeType="1"/>
            </p:cNvSpPr>
            <p:nvPr/>
          </p:nvSpPr>
          <p:spPr bwMode="auto">
            <a:xfrm>
              <a:off x="7080" y="5340"/>
              <a:ext cx="1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60" name="Line 16"/>
            <p:cNvSpPr>
              <a:spLocks noChangeShapeType="1"/>
            </p:cNvSpPr>
            <p:nvPr/>
          </p:nvSpPr>
          <p:spPr bwMode="auto">
            <a:xfrm>
              <a:off x="6960" y="5451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61" name="Line 17"/>
            <p:cNvSpPr>
              <a:spLocks noChangeShapeType="1"/>
            </p:cNvSpPr>
            <p:nvPr/>
          </p:nvSpPr>
          <p:spPr bwMode="auto">
            <a:xfrm>
              <a:off x="6840" y="5652"/>
              <a:ext cx="5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62" name="Freeform 18"/>
            <p:cNvSpPr>
              <a:spLocks/>
            </p:cNvSpPr>
            <p:nvPr/>
          </p:nvSpPr>
          <p:spPr bwMode="auto">
            <a:xfrm>
              <a:off x="6870" y="5556"/>
              <a:ext cx="480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9"/>
                </a:cxn>
              </a:cxnLst>
              <a:rect l="0" t="0" r="r" b="b"/>
              <a:pathLst>
                <a:path w="480" h="9">
                  <a:moveTo>
                    <a:pt x="0" y="0"/>
                  </a:moveTo>
                  <a:lnTo>
                    <a:pt x="480" y="9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63" name="Line 19"/>
            <p:cNvSpPr>
              <a:spLocks noChangeShapeType="1"/>
            </p:cNvSpPr>
            <p:nvPr/>
          </p:nvSpPr>
          <p:spPr bwMode="auto">
            <a:xfrm>
              <a:off x="6855" y="5823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64" name="Freeform 20"/>
            <p:cNvSpPr>
              <a:spLocks/>
            </p:cNvSpPr>
            <p:nvPr/>
          </p:nvSpPr>
          <p:spPr bwMode="auto">
            <a:xfrm>
              <a:off x="6840" y="5742"/>
              <a:ext cx="48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3"/>
                </a:cxn>
              </a:cxnLst>
              <a:rect l="0" t="0" r="r" b="b"/>
              <a:pathLst>
                <a:path w="480" h="3">
                  <a:moveTo>
                    <a:pt x="0" y="0"/>
                  </a:moveTo>
                  <a:lnTo>
                    <a:pt x="480" y="3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7365" name="Group 21"/>
          <p:cNvGrpSpPr>
            <a:grpSpLocks/>
          </p:cNvGrpSpPr>
          <p:nvPr/>
        </p:nvGrpSpPr>
        <p:grpSpPr bwMode="auto">
          <a:xfrm>
            <a:off x="533400" y="4362127"/>
            <a:ext cx="8382000" cy="1091406"/>
            <a:chOff x="0" y="2640"/>
            <a:chExt cx="5760" cy="750"/>
          </a:xfrm>
        </p:grpSpPr>
        <p:sp>
          <p:nvSpPr>
            <p:cNvPr id="697366" name="Text Box 22"/>
            <p:cNvSpPr txBox="1">
              <a:spLocks noChangeArrowheads="1"/>
            </p:cNvSpPr>
            <p:nvPr/>
          </p:nvSpPr>
          <p:spPr bwMode="auto">
            <a:xfrm>
              <a:off x="0" y="2640"/>
              <a:ext cx="57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3200" dirty="0">
                  <a:solidFill>
                    <a:srgbClr val="00B050"/>
                  </a:solidFill>
                  <a:latin typeface="宋体" pitchFamily="2" charset="-122"/>
                </a:rPr>
                <a:t>5:</a:t>
              </a:r>
              <a:r>
                <a:rPr lang="zh-CN" altLang="en-US" sz="3200" dirty="0">
                  <a:latin typeface="宋体" pitchFamily="2" charset="-122"/>
                </a:rPr>
                <a:t>集合</a:t>
              </a:r>
              <a:r>
                <a:rPr lang="en-US" altLang="zh-CN" sz="3200" dirty="0">
                  <a:latin typeface="宋体" pitchFamily="2" charset="-122"/>
                </a:rPr>
                <a:t>A</a:t>
              </a:r>
              <a:r>
                <a:rPr lang="zh-CN" altLang="en-US" sz="3200" dirty="0">
                  <a:latin typeface="宋体" pitchFamily="2" charset="-122"/>
                </a:rPr>
                <a:t>、</a:t>
              </a:r>
              <a:r>
                <a:rPr lang="en-US" altLang="zh-CN" sz="3200" dirty="0">
                  <a:latin typeface="宋体" pitchFamily="2" charset="-122"/>
                </a:rPr>
                <a:t>B</a:t>
              </a:r>
              <a:r>
                <a:rPr lang="zh-CN" altLang="en-US" sz="3200" dirty="0">
                  <a:latin typeface="宋体" pitchFamily="2" charset="-122"/>
                </a:rPr>
                <a:t>与集合    的关系如何？    	与    的关系如何？</a:t>
              </a:r>
            </a:p>
          </p:txBody>
        </p:sp>
        <p:graphicFrame>
          <p:nvGraphicFramePr>
            <p:cNvPr id="697367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772733372"/>
                </p:ext>
              </p:extLst>
            </p:nvPr>
          </p:nvGraphicFramePr>
          <p:xfrm>
            <a:off x="2828" y="2704"/>
            <a:ext cx="624" cy="336"/>
          </p:xfrm>
          <a:graphic>
            <a:graphicData uri="http://schemas.openxmlformats.org/presentationml/2006/ole">
              <p:oleObj spid="_x0000_s697408" name="Equation" r:id="rId8" imgW="393480" imgH="190440" progId="Equation.DSMT4">
                <p:embed/>
              </p:oleObj>
            </a:graphicData>
          </a:graphic>
        </p:graphicFrame>
        <p:graphicFrame>
          <p:nvGraphicFramePr>
            <p:cNvPr id="697368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2197791"/>
                </p:ext>
              </p:extLst>
            </p:nvPr>
          </p:nvGraphicFramePr>
          <p:xfrm>
            <a:off x="0" y="3024"/>
            <a:ext cx="624" cy="336"/>
          </p:xfrm>
          <a:graphic>
            <a:graphicData uri="http://schemas.openxmlformats.org/presentationml/2006/ole">
              <p:oleObj spid="_x0000_s697409" name="Equation" r:id="rId9" imgW="393480" imgH="190440" progId="Equation.DSMT4">
                <p:embed/>
              </p:oleObj>
            </a:graphicData>
          </a:graphic>
        </p:graphicFrame>
        <p:graphicFrame>
          <p:nvGraphicFramePr>
            <p:cNvPr id="697369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235721318"/>
                </p:ext>
              </p:extLst>
            </p:nvPr>
          </p:nvGraphicFramePr>
          <p:xfrm>
            <a:off x="904" y="3048"/>
            <a:ext cx="624" cy="336"/>
          </p:xfrm>
          <a:graphic>
            <a:graphicData uri="http://schemas.openxmlformats.org/presentationml/2006/ole">
              <p:oleObj spid="_x0000_s697410" name="Equation" r:id="rId10" imgW="393480" imgH="190440" progId="Equation.DSMT4">
                <p:embed/>
              </p:oleObj>
            </a:graphicData>
          </a:graphic>
        </p:graphicFrame>
      </p:grpSp>
      <p:grpSp>
        <p:nvGrpSpPr>
          <p:cNvPr id="697370" name="Group 26"/>
          <p:cNvGrpSpPr>
            <a:grpSpLocks/>
          </p:cNvGrpSpPr>
          <p:nvPr/>
        </p:nvGrpSpPr>
        <p:grpSpPr bwMode="auto">
          <a:xfrm>
            <a:off x="1219200" y="5562600"/>
            <a:ext cx="6451600" cy="533400"/>
            <a:chOff x="432" y="3600"/>
            <a:chExt cx="4064" cy="336"/>
          </a:xfrm>
        </p:grpSpPr>
        <p:graphicFrame>
          <p:nvGraphicFramePr>
            <p:cNvPr id="697371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012073275"/>
                </p:ext>
              </p:extLst>
            </p:nvPr>
          </p:nvGraphicFramePr>
          <p:xfrm>
            <a:off x="432" y="3600"/>
            <a:ext cx="1067" cy="336"/>
          </p:xfrm>
          <a:graphic>
            <a:graphicData uri="http://schemas.openxmlformats.org/presentationml/2006/ole">
              <p:oleObj spid="_x0000_s697411" name="Equation" r:id="rId11" imgW="672840" imgH="190440" progId="Equation.DSMT4">
                <p:embed/>
              </p:oleObj>
            </a:graphicData>
          </a:graphic>
        </p:graphicFrame>
        <p:graphicFrame>
          <p:nvGraphicFramePr>
            <p:cNvPr id="697372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829019997"/>
                </p:ext>
              </p:extLst>
            </p:nvPr>
          </p:nvGraphicFramePr>
          <p:xfrm>
            <a:off x="1728" y="3600"/>
            <a:ext cx="1067" cy="336"/>
          </p:xfrm>
          <a:graphic>
            <a:graphicData uri="http://schemas.openxmlformats.org/presentationml/2006/ole">
              <p:oleObj spid="_x0000_s697412" name="Equation" r:id="rId12" imgW="672840" imgH="190440" progId="Equation.DSMT4">
                <p:embed/>
              </p:oleObj>
            </a:graphicData>
          </a:graphic>
        </p:graphicFrame>
        <p:graphicFrame>
          <p:nvGraphicFramePr>
            <p:cNvPr id="697373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068397232"/>
                </p:ext>
              </p:extLst>
            </p:nvPr>
          </p:nvGraphicFramePr>
          <p:xfrm>
            <a:off x="3067" y="3600"/>
            <a:ext cx="1429" cy="336"/>
          </p:xfrm>
          <a:graphic>
            <a:graphicData uri="http://schemas.openxmlformats.org/presentationml/2006/ole">
              <p:oleObj spid="_x0000_s697413" name="Equation" r:id="rId13" imgW="901440" imgH="19044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9394" name="Group 2"/>
          <p:cNvGrpSpPr>
            <a:grpSpLocks/>
          </p:cNvGrpSpPr>
          <p:nvPr/>
        </p:nvGrpSpPr>
        <p:grpSpPr bwMode="auto">
          <a:xfrm>
            <a:off x="304800" y="808037"/>
            <a:ext cx="9144000" cy="660400"/>
            <a:chOff x="0" y="144"/>
            <a:chExt cx="5760" cy="416"/>
          </a:xfrm>
        </p:grpSpPr>
        <p:sp>
          <p:nvSpPr>
            <p:cNvPr id="699395" name="Text Box 3"/>
            <p:cNvSpPr txBox="1">
              <a:spLocks noChangeArrowheads="1"/>
            </p:cNvSpPr>
            <p:nvPr/>
          </p:nvSpPr>
          <p:spPr bwMode="auto">
            <a:xfrm>
              <a:off x="0" y="144"/>
              <a:ext cx="57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6:</a:t>
              </a:r>
              <a:r>
                <a:rPr lang="zh-CN" altLang="en-US" dirty="0">
                  <a:latin typeface="宋体" pitchFamily="2" charset="-122"/>
                </a:rPr>
                <a:t>集合    ，    分别等于什么？</a:t>
              </a:r>
            </a:p>
          </p:txBody>
        </p:sp>
        <p:graphicFrame>
          <p:nvGraphicFramePr>
            <p:cNvPr id="699396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159451727"/>
                </p:ext>
              </p:extLst>
            </p:nvPr>
          </p:nvGraphicFramePr>
          <p:xfrm>
            <a:off x="1488" y="216"/>
            <a:ext cx="624" cy="336"/>
          </p:xfrm>
          <a:graphic>
            <a:graphicData uri="http://schemas.openxmlformats.org/presentationml/2006/ole">
              <p:oleObj spid="_x0000_s699434" name="Equation" r:id="rId4" imgW="393480" imgH="190440" progId="Equation.DSMT4">
                <p:embed/>
              </p:oleObj>
            </a:graphicData>
          </a:graphic>
        </p:graphicFrame>
        <p:graphicFrame>
          <p:nvGraphicFramePr>
            <p:cNvPr id="69939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756016865"/>
                </p:ext>
              </p:extLst>
            </p:nvPr>
          </p:nvGraphicFramePr>
          <p:xfrm>
            <a:off x="2256" y="224"/>
            <a:ext cx="665" cy="336"/>
          </p:xfrm>
          <a:graphic>
            <a:graphicData uri="http://schemas.openxmlformats.org/presentationml/2006/ole">
              <p:oleObj spid="_x0000_s699435" name="Equation" r:id="rId5" imgW="419040" imgH="190440" progId="Equation.DSMT4">
                <p:embed/>
              </p:oleObj>
            </a:graphicData>
          </a:graphic>
        </p:graphicFrame>
      </p:grpSp>
      <p:graphicFrame>
        <p:nvGraphicFramePr>
          <p:cNvPr id="6993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5095276"/>
              </p:ext>
            </p:extLst>
          </p:nvPr>
        </p:nvGraphicFramePr>
        <p:xfrm>
          <a:off x="1781175" y="1646237"/>
          <a:ext cx="3867150" cy="569913"/>
        </p:xfrm>
        <a:graphic>
          <a:graphicData uri="http://schemas.openxmlformats.org/presentationml/2006/ole">
            <p:oleObj spid="_x0000_s699436" name="Equation" r:id="rId6" imgW="1536480" imgH="203040" progId="Equation.DSMT4">
              <p:embed/>
            </p:oleObj>
          </a:graphicData>
        </a:graphic>
      </p:graphicFrame>
      <p:grpSp>
        <p:nvGrpSpPr>
          <p:cNvPr id="699399" name="Group 7"/>
          <p:cNvGrpSpPr>
            <a:grpSpLocks/>
          </p:cNvGrpSpPr>
          <p:nvPr/>
        </p:nvGrpSpPr>
        <p:grpSpPr bwMode="auto">
          <a:xfrm>
            <a:off x="304800" y="2436812"/>
            <a:ext cx="9144000" cy="1190625"/>
            <a:chOff x="0" y="1392"/>
            <a:chExt cx="5760" cy="750"/>
          </a:xfrm>
        </p:grpSpPr>
        <p:sp>
          <p:nvSpPr>
            <p:cNvPr id="699400" name="Text Box 8"/>
            <p:cNvSpPr txBox="1">
              <a:spLocks noChangeArrowheads="1"/>
            </p:cNvSpPr>
            <p:nvPr/>
          </p:nvSpPr>
          <p:spPr bwMode="auto">
            <a:xfrm>
              <a:off x="0" y="1392"/>
              <a:ext cx="532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7:</a:t>
              </a:r>
              <a:r>
                <a:rPr lang="zh-CN" altLang="en-US" dirty="0">
                  <a:latin typeface="宋体" pitchFamily="2" charset="-122"/>
                </a:rPr>
                <a:t>若     ，则     等于什么？反之成立吗？</a:t>
              </a:r>
            </a:p>
          </p:txBody>
        </p:sp>
        <p:graphicFrame>
          <p:nvGraphicFramePr>
            <p:cNvPr id="699401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179860055"/>
                </p:ext>
              </p:extLst>
            </p:nvPr>
          </p:nvGraphicFramePr>
          <p:xfrm>
            <a:off x="1200" y="1448"/>
            <a:ext cx="700" cy="344"/>
          </p:xfrm>
          <a:graphic>
            <a:graphicData uri="http://schemas.openxmlformats.org/presentationml/2006/ole">
              <p:oleObj spid="_x0000_s699437" name="Equation" r:id="rId7" imgW="431640" imgH="190440" progId="Equation.DSMT4">
                <p:embed/>
              </p:oleObj>
            </a:graphicData>
          </a:graphic>
        </p:graphicFrame>
        <p:graphicFrame>
          <p:nvGraphicFramePr>
            <p:cNvPr id="699402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160758675"/>
                </p:ext>
              </p:extLst>
            </p:nvPr>
          </p:nvGraphicFramePr>
          <p:xfrm>
            <a:off x="2544" y="1448"/>
            <a:ext cx="639" cy="344"/>
          </p:xfrm>
          <a:graphic>
            <a:graphicData uri="http://schemas.openxmlformats.org/presentationml/2006/ole">
              <p:oleObj spid="_x0000_s699438" name="Equation" r:id="rId8" imgW="393480" imgH="190440" progId="Equation.DSMT4">
                <p:embed/>
              </p:oleObj>
            </a:graphicData>
          </a:graphic>
        </p:graphicFrame>
        <p:sp>
          <p:nvSpPr>
            <p:cNvPr id="699403" name="Rectangle 11"/>
            <p:cNvSpPr>
              <a:spLocks noChangeArrowheads="1"/>
            </p:cNvSpPr>
            <p:nvPr/>
          </p:nvSpPr>
          <p:spPr bwMode="auto">
            <a:xfrm>
              <a:off x="0" y="2100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6994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06188141"/>
              </p:ext>
            </p:extLst>
          </p:nvPr>
        </p:nvGraphicFramePr>
        <p:xfrm>
          <a:off x="2286000" y="3551237"/>
          <a:ext cx="3733800" cy="563563"/>
        </p:xfrm>
        <a:graphic>
          <a:graphicData uri="http://schemas.openxmlformats.org/presentationml/2006/ole">
            <p:oleObj spid="_x0000_s699439" name="Equation" r:id="rId9" imgW="1269720" imgH="190440" progId="Equation.DSMT4">
              <p:embed/>
            </p:oleObj>
          </a:graphicData>
        </a:graphic>
      </p:graphicFrame>
      <p:grpSp>
        <p:nvGrpSpPr>
          <p:cNvPr id="699405" name="Group 13"/>
          <p:cNvGrpSpPr>
            <a:grpSpLocks/>
          </p:cNvGrpSpPr>
          <p:nvPr/>
        </p:nvGrpSpPr>
        <p:grpSpPr bwMode="auto">
          <a:xfrm>
            <a:off x="304800" y="4387850"/>
            <a:ext cx="8077200" cy="647700"/>
            <a:chOff x="0" y="2784"/>
            <a:chExt cx="5088" cy="408"/>
          </a:xfrm>
        </p:grpSpPr>
        <p:sp>
          <p:nvSpPr>
            <p:cNvPr id="699406" name="Text Box 14"/>
            <p:cNvSpPr txBox="1">
              <a:spLocks noChangeArrowheads="1"/>
            </p:cNvSpPr>
            <p:nvPr/>
          </p:nvSpPr>
          <p:spPr bwMode="auto">
            <a:xfrm>
              <a:off x="0" y="2784"/>
              <a:ext cx="50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8:</a:t>
              </a:r>
              <a:r>
                <a:rPr lang="zh-CN" altLang="en-US" dirty="0">
                  <a:latin typeface="宋体" pitchFamily="2" charset="-122"/>
                </a:rPr>
                <a:t>若        ，则说明什么？</a:t>
              </a:r>
            </a:p>
          </p:txBody>
        </p:sp>
        <p:graphicFrame>
          <p:nvGraphicFramePr>
            <p:cNvPr id="699407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06875093"/>
                </p:ext>
              </p:extLst>
            </p:nvPr>
          </p:nvGraphicFramePr>
          <p:xfrm>
            <a:off x="1232" y="2848"/>
            <a:ext cx="965" cy="344"/>
          </p:xfrm>
          <a:graphic>
            <a:graphicData uri="http://schemas.openxmlformats.org/presentationml/2006/ole">
              <p:oleObj spid="_x0000_s699440" name="Equation" r:id="rId10" imgW="672840" imgH="190440" progId="Equation.DSMT4">
                <p:embed/>
              </p:oleObj>
            </a:graphicData>
          </a:graphic>
        </p:graphicFrame>
      </p:grpSp>
      <p:graphicFrame>
        <p:nvGraphicFramePr>
          <p:cNvPr id="69940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58769849"/>
              </p:ext>
            </p:extLst>
          </p:nvPr>
        </p:nvGraphicFramePr>
        <p:xfrm>
          <a:off x="5422900" y="5340350"/>
          <a:ext cx="2800350" cy="563563"/>
        </p:xfrm>
        <a:graphic>
          <a:graphicData uri="http://schemas.openxmlformats.org/presentationml/2006/ole">
            <p:oleObj spid="_x0000_s699441" name="Equation" r:id="rId11" imgW="952200" imgH="190440" progId="Equation.DSMT4">
              <p:embed/>
            </p:oleObj>
          </a:graphicData>
        </a:graphic>
      </p:graphicFrame>
      <p:sp>
        <p:nvSpPr>
          <p:cNvPr id="699410" name="Text Box 18"/>
          <p:cNvSpPr txBox="1">
            <a:spLocks noChangeArrowheads="1"/>
          </p:cNvSpPr>
          <p:nvPr/>
        </p:nvSpPr>
        <p:spPr bwMode="auto">
          <a:xfrm>
            <a:off x="304800" y="5302250"/>
            <a:ext cx="861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宋体" pitchFamily="2" charset="-122"/>
              </a:rPr>
              <a:t>集合</a:t>
            </a:r>
            <a:r>
              <a:rPr lang="en-US" altLang="zh-CN">
                <a:solidFill>
                  <a:srgbClr val="FF3300"/>
                </a:solidFill>
                <a:latin typeface="宋体" pitchFamily="2" charset="-122"/>
              </a:rPr>
              <a:t>A</a:t>
            </a:r>
            <a:r>
              <a:rPr lang="zh-CN" altLang="en-US">
                <a:solidFill>
                  <a:srgbClr val="FF3300"/>
                </a:solidFill>
                <a:latin typeface="宋体" pitchFamily="2" charset="-122"/>
              </a:rPr>
              <a:t>与</a:t>
            </a:r>
            <a:r>
              <a:rPr lang="en-US" altLang="zh-CN">
                <a:solidFill>
                  <a:srgbClr val="FF3300"/>
                </a:solidFill>
                <a:latin typeface="宋体" pitchFamily="2" charset="-122"/>
              </a:rPr>
              <a:t>B</a:t>
            </a:r>
            <a:r>
              <a:rPr lang="zh-CN" altLang="en-US">
                <a:solidFill>
                  <a:srgbClr val="FF3300"/>
                </a:solidFill>
                <a:latin typeface="宋体" pitchFamily="2" charset="-122"/>
              </a:rPr>
              <a:t>没有公共元素或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Text Box 2"/>
          <p:cNvSpPr txBox="1">
            <a:spLocks noChangeArrowheads="1"/>
          </p:cNvSpPr>
          <p:nvPr/>
        </p:nvSpPr>
        <p:spPr bwMode="auto">
          <a:xfrm>
            <a:off x="533400" y="657761"/>
            <a:ext cx="1981200" cy="132343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理论迁移</a:t>
            </a:r>
          </a:p>
        </p:txBody>
      </p:sp>
      <p:grpSp>
        <p:nvGrpSpPr>
          <p:cNvPr id="701443" name="Group 3"/>
          <p:cNvGrpSpPr>
            <a:grpSpLocks/>
          </p:cNvGrpSpPr>
          <p:nvPr/>
        </p:nvGrpSpPr>
        <p:grpSpPr bwMode="auto">
          <a:xfrm>
            <a:off x="228600" y="1492250"/>
            <a:ext cx="8915400" cy="1190625"/>
            <a:chOff x="0" y="480"/>
            <a:chExt cx="5616" cy="750"/>
          </a:xfrm>
        </p:grpSpPr>
        <p:sp>
          <p:nvSpPr>
            <p:cNvPr id="701444" name="Text Box 4"/>
            <p:cNvSpPr txBox="1">
              <a:spLocks noChangeArrowheads="1"/>
            </p:cNvSpPr>
            <p:nvPr/>
          </p:nvSpPr>
          <p:spPr bwMode="auto">
            <a:xfrm>
              <a:off x="0" y="480"/>
              <a:ext cx="5616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宋体" pitchFamily="2" charset="-122"/>
                </a:rPr>
                <a:t>  </a:t>
              </a:r>
              <a:r>
                <a:rPr lang="en-US" altLang="zh-CN" dirty="0" smtClean="0">
                  <a:latin typeface="宋体" pitchFamily="2" charset="-122"/>
                </a:rPr>
                <a:t> </a:t>
              </a:r>
              <a:r>
                <a:rPr lang="zh-CN" altLang="en-US" dirty="0">
                  <a:latin typeface="宋体" pitchFamily="2" charset="-122"/>
                </a:rPr>
                <a:t>例</a:t>
              </a:r>
              <a:r>
                <a:rPr lang="en-US" altLang="zh-CN" dirty="0">
                  <a:latin typeface="宋体" pitchFamily="2" charset="-122"/>
                </a:rPr>
                <a:t>1 </a:t>
              </a:r>
              <a:r>
                <a:rPr lang="zh-CN" altLang="en-US" dirty="0">
                  <a:latin typeface="宋体" pitchFamily="2" charset="-122"/>
                </a:rPr>
                <a:t>写出满足条件                 的所有集合</a:t>
              </a:r>
              <a:r>
                <a:rPr lang="en-US" altLang="zh-CN" dirty="0">
                  <a:latin typeface="宋体" pitchFamily="2" charset="-122"/>
                </a:rPr>
                <a:t>M.</a:t>
              </a:r>
            </a:p>
          </p:txBody>
        </p:sp>
        <p:graphicFrame>
          <p:nvGraphicFramePr>
            <p:cNvPr id="70144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177250135"/>
                </p:ext>
              </p:extLst>
            </p:nvPr>
          </p:nvGraphicFramePr>
          <p:xfrm>
            <a:off x="2776" y="528"/>
            <a:ext cx="2592" cy="372"/>
          </p:xfrm>
          <a:graphic>
            <a:graphicData uri="http://schemas.openxmlformats.org/presentationml/2006/ole">
              <p:oleObj spid="_x0000_s701472" name="Equation" r:id="rId4" imgW="1155600" imgH="203040" progId="Equation.DSMT4">
                <p:embed/>
              </p:oleObj>
            </a:graphicData>
          </a:graphic>
        </p:graphicFrame>
      </p:grpSp>
      <p:sp>
        <p:nvSpPr>
          <p:cNvPr id="701446" name="Text Box 6"/>
          <p:cNvSpPr txBox="1">
            <a:spLocks noChangeArrowheads="1"/>
          </p:cNvSpPr>
          <p:nvPr/>
        </p:nvSpPr>
        <p:spPr bwMode="auto">
          <a:xfrm>
            <a:off x="685800" y="2787650"/>
            <a:ext cx="754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{3}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{1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3}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{2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3}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{1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2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3}</a:t>
            </a:r>
          </a:p>
        </p:txBody>
      </p:sp>
      <p:sp>
        <p:nvSpPr>
          <p:cNvPr id="701448" name="Rectangle 8"/>
          <p:cNvSpPr>
            <a:spLocks noChangeArrowheads="1"/>
          </p:cNvSpPr>
          <p:nvPr/>
        </p:nvSpPr>
        <p:spPr bwMode="auto">
          <a:xfrm>
            <a:off x="228600" y="3709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01449" name="Text Box 9"/>
          <p:cNvSpPr txBox="1">
            <a:spLocks noChangeArrowheads="1"/>
          </p:cNvSpPr>
          <p:nvPr/>
        </p:nvSpPr>
        <p:spPr bwMode="auto">
          <a:xfrm>
            <a:off x="228600" y="38100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宋体" pitchFamily="2" charset="-122"/>
              </a:rPr>
              <a:t>   </a:t>
            </a:r>
            <a:r>
              <a:rPr lang="zh-CN" altLang="en-US" dirty="0">
                <a:latin typeface="宋体" pitchFamily="2" charset="-122"/>
              </a:rPr>
              <a:t>例</a:t>
            </a:r>
            <a:r>
              <a:rPr lang="en-US" altLang="zh-CN" dirty="0">
                <a:latin typeface="宋体" pitchFamily="2" charset="-122"/>
              </a:rPr>
              <a:t>2 </a:t>
            </a:r>
            <a:r>
              <a:rPr lang="zh-CN" altLang="en-US" dirty="0">
                <a:latin typeface="宋体" pitchFamily="2" charset="-122"/>
              </a:rPr>
              <a:t>已知集合                ，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</a:rPr>
              <a:t>           	    </a:t>
            </a:r>
            <a:r>
              <a:rPr lang="en-US" altLang="zh-CN" dirty="0">
                <a:latin typeface="宋体" pitchFamily="2" charset="-122"/>
              </a:rPr>
              <a:t>,</a:t>
            </a:r>
            <a:r>
              <a:rPr lang="zh-CN" altLang="en-US" dirty="0">
                <a:latin typeface="宋体" pitchFamily="2" charset="-122"/>
              </a:rPr>
              <a:t>若         ，求</a:t>
            </a:r>
          </a:p>
        </p:txBody>
      </p:sp>
      <p:sp>
        <p:nvSpPr>
          <p:cNvPr id="701450" name="Rectangle 10"/>
          <p:cNvSpPr>
            <a:spLocks noChangeArrowheads="1"/>
          </p:cNvSpPr>
          <p:nvPr/>
        </p:nvSpPr>
        <p:spPr bwMode="auto">
          <a:xfrm>
            <a:off x="228600" y="369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0145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65984565"/>
              </p:ext>
            </p:extLst>
          </p:nvPr>
        </p:nvGraphicFramePr>
        <p:xfrm>
          <a:off x="3721100" y="3810000"/>
          <a:ext cx="3657600" cy="685800"/>
        </p:xfrm>
        <a:graphic>
          <a:graphicData uri="http://schemas.openxmlformats.org/presentationml/2006/ole">
            <p:oleObj spid="_x0000_s701473" name="Equation" r:id="rId5" imgW="1434960" imgH="228600" progId="Equation.DSMT4">
              <p:embed/>
            </p:oleObj>
          </a:graphicData>
        </a:graphic>
      </p:graphicFrame>
      <p:sp>
        <p:nvSpPr>
          <p:cNvPr id="701452" name="Rectangle 12"/>
          <p:cNvSpPr>
            <a:spLocks noChangeArrowheads="1"/>
          </p:cNvSpPr>
          <p:nvPr/>
        </p:nvSpPr>
        <p:spPr bwMode="auto">
          <a:xfrm>
            <a:off x="228600" y="369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0145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97503073"/>
              </p:ext>
            </p:extLst>
          </p:nvPr>
        </p:nvGraphicFramePr>
        <p:xfrm>
          <a:off x="304800" y="4686300"/>
          <a:ext cx="3657600" cy="685800"/>
        </p:xfrm>
        <a:graphic>
          <a:graphicData uri="http://schemas.openxmlformats.org/presentationml/2006/ole">
            <p:oleObj spid="_x0000_s701474" name="Equation" r:id="rId6" imgW="1434960" imgH="228600" progId="Equation.DSMT4">
              <p:embed/>
            </p:oleObj>
          </a:graphicData>
        </a:graphic>
      </p:graphicFrame>
      <p:sp>
        <p:nvSpPr>
          <p:cNvPr id="701454" name="Rectangle 14"/>
          <p:cNvSpPr>
            <a:spLocks noChangeArrowheads="1"/>
          </p:cNvSpPr>
          <p:nvPr/>
        </p:nvSpPr>
        <p:spPr bwMode="auto">
          <a:xfrm>
            <a:off x="228600" y="3709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0145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45515101"/>
              </p:ext>
            </p:extLst>
          </p:nvPr>
        </p:nvGraphicFramePr>
        <p:xfrm>
          <a:off x="4660900" y="4714875"/>
          <a:ext cx="1981200" cy="631825"/>
        </p:xfrm>
        <a:graphic>
          <a:graphicData uri="http://schemas.openxmlformats.org/presentationml/2006/ole">
            <p:oleObj spid="_x0000_s701475" name="Equation" r:id="rId7" imgW="711000" imgH="203040" progId="Equation.DSMT4">
              <p:embed/>
            </p:oleObj>
          </a:graphicData>
        </a:graphic>
      </p:graphicFrame>
      <p:graphicFrame>
        <p:nvGraphicFramePr>
          <p:cNvPr id="70145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35241643"/>
              </p:ext>
            </p:extLst>
          </p:nvPr>
        </p:nvGraphicFramePr>
        <p:xfrm>
          <a:off x="7645400" y="4699000"/>
          <a:ext cx="1096963" cy="592138"/>
        </p:xfrm>
        <a:graphic>
          <a:graphicData uri="http://schemas.openxmlformats.org/presentationml/2006/ole">
            <p:oleObj spid="_x0000_s701476" name="Equation" r:id="rId8" imgW="393480" imgH="190440" progId="Equation.DSMT4">
              <p:embed/>
            </p:oleObj>
          </a:graphicData>
        </a:graphic>
      </p:graphicFrame>
      <p:sp>
        <p:nvSpPr>
          <p:cNvPr id="701457" name="Text Box 17"/>
          <p:cNvSpPr txBox="1">
            <a:spLocks noChangeArrowheads="1"/>
          </p:cNvSpPr>
          <p:nvPr/>
        </p:nvSpPr>
        <p:spPr bwMode="auto">
          <a:xfrm>
            <a:off x="2362200" y="5562600"/>
            <a:ext cx="281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宋体" pitchFamily="2" charset="-122"/>
              </a:rPr>
              <a:t>{-1</a:t>
            </a:r>
            <a:r>
              <a:rPr lang="zh-CN" altLang="en-US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>
                <a:solidFill>
                  <a:srgbClr val="FF3300"/>
                </a:solidFill>
                <a:latin typeface="宋体" pitchFamily="2" charset="-122"/>
              </a:rPr>
              <a:t>0</a:t>
            </a:r>
            <a:r>
              <a:rPr lang="zh-CN" altLang="en-US">
                <a:solidFill>
                  <a:srgbClr val="FF3300"/>
                </a:solidFill>
                <a:latin typeface="宋体" pitchFamily="2" charset="-122"/>
              </a:rPr>
              <a:t>，</a:t>
            </a:r>
            <a:r>
              <a:rPr lang="en-US" altLang="zh-CN">
                <a:solidFill>
                  <a:srgbClr val="FF3300"/>
                </a:solidFill>
                <a:latin typeface="宋体" pitchFamily="2" charset="-122"/>
              </a:rPr>
              <a:t>1}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46" grpId="0"/>
      <p:bldP spid="701457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524</Words>
  <Application>Microsoft Office PowerPoint</Application>
  <PresentationFormat>全屏显示(4:3)</PresentationFormat>
  <Paragraphs>53</Paragraphs>
  <Slides>10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2_自定义设计方案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2013-09-23T02:54:32Z</dcterms:created>
  <dcterms:modified xsi:type="dcterms:W3CDTF">2013-09-26T01:54:46Z</dcterms:modified>
</cp:coreProperties>
</file>