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8" r:id="rId1"/>
  </p:sldMasterIdLst>
  <p:notesMasterIdLst>
    <p:notesMasterId r:id="rId20"/>
  </p:notesMasterIdLst>
  <p:handoutMasterIdLst>
    <p:handoutMasterId r:id="rId21"/>
  </p:handoutMasterIdLst>
  <p:sldIdLst>
    <p:sldId id="256" r:id="rId2"/>
    <p:sldId id="280" r:id="rId3"/>
    <p:sldId id="257" r:id="rId4"/>
    <p:sldId id="259" r:id="rId5"/>
    <p:sldId id="273" r:id="rId6"/>
    <p:sldId id="274" r:id="rId7"/>
    <p:sldId id="260" r:id="rId8"/>
    <p:sldId id="263" r:id="rId9"/>
    <p:sldId id="264" r:id="rId10"/>
    <p:sldId id="286" r:id="rId11"/>
    <p:sldId id="279" r:id="rId12"/>
    <p:sldId id="284" r:id="rId13"/>
    <p:sldId id="283" r:id="rId14"/>
    <p:sldId id="281" r:id="rId15"/>
    <p:sldId id="278" r:id="rId16"/>
    <p:sldId id="285" r:id="rId17"/>
    <p:sldId id="282" r:id="rId18"/>
    <p:sldId id="272" r:id="rId19"/>
  </p:sldIdLst>
  <p:sldSz cx="9144000" cy="6858000" type="screen4x3"/>
  <p:notesSz cx="6858000" cy="9710738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0000FF"/>
    <a:srgbClr val="000000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11" autoAdjust="0"/>
    <p:restoredTop sz="94575" autoAdjust="0"/>
  </p:normalViewPr>
  <p:slideViewPr>
    <p:cSldViewPr>
      <p:cViewPr>
        <p:scale>
          <a:sx n="70" d="100"/>
          <a:sy n="70" d="100"/>
        </p:scale>
        <p:origin x="-1566" y="-3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4" d="100"/>
          <a:sy n="64" d="100"/>
        </p:scale>
        <p:origin x="-2946" y="-114"/>
      </p:cViewPr>
      <p:guideLst>
        <p:guide orient="horz" pos="3058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6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wmf"/><Relationship Id="rId1" Type="http://schemas.openxmlformats.org/officeDocument/2006/relationships/image" Target="../media/image32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image" Target="../media/image15.emf"/><Relationship Id="rId5" Type="http://schemas.openxmlformats.org/officeDocument/2006/relationships/image" Target="../media/image19.emf"/><Relationship Id="rId4" Type="http://schemas.openxmlformats.org/officeDocument/2006/relationships/image" Target="../media/image18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image" Target="../media/image20.wmf"/><Relationship Id="rId6" Type="http://schemas.openxmlformats.org/officeDocument/2006/relationships/image" Target="../media/image25.emf"/><Relationship Id="rId5" Type="http://schemas.openxmlformats.org/officeDocument/2006/relationships/image" Target="../media/image24.wmf"/><Relationship Id="rId4" Type="http://schemas.openxmlformats.org/officeDocument/2006/relationships/image" Target="../media/image2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emf"/><Relationship Id="rId1" Type="http://schemas.openxmlformats.org/officeDocument/2006/relationships/image" Target="../media/image2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22533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9223375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Times New Roman" pitchFamily="18" charset="0"/>
              </a:defRPr>
            </a:lvl1pPr>
          </a:lstStyle>
          <a:p>
            <a:fld id="{7D1DECF3-97EC-442A-A189-4ECDEDFB1E8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832770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1713" y="728663"/>
            <a:ext cx="4854575" cy="36417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613275"/>
            <a:ext cx="5029200" cy="436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9224963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Times New Roman" pitchFamily="18" charset="0"/>
              </a:defRPr>
            </a:lvl1pPr>
          </a:lstStyle>
          <a:p>
            <a:fld id="{92DB69A1-29B1-4187-86D6-9666C21FDB2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242373081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DB69A1-29B1-4187-86D6-9666C21FDB2F}" type="slidenum">
              <a:rPr lang="en-US" altLang="zh-CN" smtClean="0"/>
              <a:pPr/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DB69A1-29B1-4187-86D6-9666C21FDB2F}" type="slidenum">
              <a:rPr lang="en-US" altLang="zh-CN" smtClean="0"/>
              <a:pPr/>
              <a:t>10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DB69A1-29B1-4187-86D6-9666C21FDB2F}" type="slidenum">
              <a:rPr lang="en-US" altLang="zh-CN" smtClean="0"/>
              <a:pPr/>
              <a:t>11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DB69A1-29B1-4187-86D6-9666C21FDB2F}" type="slidenum">
              <a:rPr lang="en-US" altLang="zh-CN" smtClean="0"/>
              <a:pPr/>
              <a:t>12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DB69A1-29B1-4187-86D6-9666C21FDB2F}" type="slidenum">
              <a:rPr lang="en-US" altLang="zh-CN" smtClean="0"/>
              <a:pPr/>
              <a:t>13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DB69A1-29B1-4187-86D6-9666C21FDB2F}" type="slidenum">
              <a:rPr lang="en-US" altLang="zh-CN" smtClean="0"/>
              <a:pPr/>
              <a:t>14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DB69A1-29B1-4187-86D6-9666C21FDB2F}" type="slidenum">
              <a:rPr lang="en-US" altLang="zh-CN" smtClean="0"/>
              <a:pPr/>
              <a:t>15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DB69A1-29B1-4187-86D6-9666C21FDB2F}" type="slidenum">
              <a:rPr lang="en-US" altLang="zh-CN" smtClean="0"/>
              <a:pPr/>
              <a:t>16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DB69A1-29B1-4187-86D6-9666C21FDB2F}" type="slidenum">
              <a:rPr lang="en-US" altLang="zh-CN" smtClean="0"/>
              <a:pPr/>
              <a:t>17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DB69A1-29B1-4187-86D6-9666C21FDB2F}" type="slidenum">
              <a:rPr lang="en-US" altLang="zh-CN" smtClean="0"/>
              <a:pPr/>
              <a:t>18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DB69A1-29B1-4187-86D6-9666C21FDB2F}" type="slidenum">
              <a:rPr lang="en-US" altLang="zh-CN" smtClean="0"/>
              <a:pPr/>
              <a:t>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DB69A1-29B1-4187-86D6-9666C21FDB2F}" type="slidenum">
              <a:rPr lang="en-US" altLang="zh-CN" smtClean="0"/>
              <a:pPr/>
              <a:t>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DB69A1-29B1-4187-86D6-9666C21FDB2F}" type="slidenum">
              <a:rPr lang="en-US" altLang="zh-CN" smtClean="0"/>
              <a:pPr/>
              <a:t>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DB69A1-29B1-4187-86D6-9666C21FDB2F}" type="slidenum">
              <a:rPr lang="en-US" altLang="zh-CN" smtClean="0"/>
              <a:pPr/>
              <a:t>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DB69A1-29B1-4187-86D6-9666C21FDB2F}" type="slidenum">
              <a:rPr lang="en-US" altLang="zh-CN" smtClean="0"/>
              <a:pPr/>
              <a:t>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DB69A1-29B1-4187-86D6-9666C21FDB2F}" type="slidenum">
              <a:rPr lang="en-US" altLang="zh-CN" smtClean="0"/>
              <a:pPr/>
              <a:t>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DB69A1-29B1-4187-86D6-9666C21FDB2F}" type="slidenum">
              <a:rPr lang="en-US" altLang="zh-CN" smtClean="0"/>
              <a:pPr/>
              <a:t>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DB69A1-29B1-4187-86D6-9666C21FDB2F}" type="slidenum">
              <a:rPr lang="en-US" altLang="zh-CN" smtClean="0"/>
              <a:pPr/>
              <a:t>9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4B14C09-64B8-4FA2-870A-FEC1F8FAB1FD}" type="datetimeFigureOut">
              <a:rPr lang="zh-CN" altLang="en-US" smtClean="0"/>
              <a:pPr/>
              <a:t>2013/10/18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BE254E3-3493-4535-8BA8-ED27D1E7D0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64471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4B14C09-64B8-4FA2-870A-FEC1F8FAB1FD}" type="datetimeFigureOut">
              <a:rPr lang="zh-CN" altLang="en-US" smtClean="0"/>
              <a:pPr/>
              <a:t>2013/10/18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BE254E3-3493-4535-8BA8-ED27D1E7D0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71059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4B14C09-64B8-4FA2-870A-FEC1F8FAB1FD}" type="datetimeFigureOut">
              <a:rPr lang="zh-CN" altLang="en-US" smtClean="0"/>
              <a:pPr/>
              <a:t>2013/10/18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BE254E3-3493-4535-8BA8-ED27D1E7D0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737503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38862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8669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4000500"/>
            <a:ext cx="4038600" cy="18669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74F177B-4F8B-43A3-9A60-567FA5C0D7A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4B14C09-64B8-4FA2-870A-FEC1F8FAB1FD}" type="datetimeFigureOut">
              <a:rPr lang="zh-CN" altLang="en-US" smtClean="0"/>
              <a:pPr/>
              <a:t>2013/10/18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BE254E3-3493-4535-8BA8-ED27D1E7D0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0381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4B14C09-64B8-4FA2-870A-FEC1F8FAB1FD}" type="datetimeFigureOut">
              <a:rPr lang="zh-CN" altLang="en-US" smtClean="0"/>
              <a:pPr/>
              <a:t>2013/10/18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BE254E3-3493-4535-8BA8-ED27D1E7D0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62069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4B14C09-64B8-4FA2-870A-FEC1F8FAB1FD}" type="datetimeFigureOut">
              <a:rPr lang="zh-CN" altLang="en-US" smtClean="0"/>
              <a:pPr/>
              <a:t>2013/10/18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BE254E3-3493-4535-8BA8-ED27D1E7D0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823824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4B14C09-64B8-4FA2-870A-FEC1F8FAB1FD}" type="datetimeFigureOut">
              <a:rPr lang="zh-CN" altLang="en-US" smtClean="0"/>
              <a:pPr/>
              <a:t>2013/10/18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BE254E3-3493-4535-8BA8-ED27D1E7D0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39527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4B14C09-64B8-4FA2-870A-FEC1F8FAB1FD}" type="datetimeFigureOut">
              <a:rPr lang="zh-CN" altLang="en-US" smtClean="0"/>
              <a:pPr/>
              <a:t>2013/10/18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BE254E3-3493-4535-8BA8-ED27D1E7D0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0720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4B14C09-64B8-4FA2-870A-FEC1F8FAB1FD}" type="datetimeFigureOut">
              <a:rPr lang="zh-CN" altLang="en-US" smtClean="0"/>
              <a:pPr/>
              <a:t>2013/10/18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BE254E3-3493-4535-8BA8-ED27D1E7D0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253542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4B14C09-64B8-4FA2-870A-FEC1F8FAB1FD}" type="datetimeFigureOut">
              <a:rPr lang="zh-CN" altLang="en-US" smtClean="0"/>
              <a:pPr/>
              <a:t>2013/10/18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BE254E3-3493-4535-8BA8-ED27D1E7D0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16898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4B14C09-64B8-4FA2-870A-FEC1F8FAB1FD}" type="datetimeFigureOut">
              <a:rPr lang="zh-CN" altLang="en-US" smtClean="0"/>
              <a:pPr/>
              <a:t>2013/10/18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BE254E3-3493-4535-8BA8-ED27D1E7D0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514413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C:\Documents and Settings\Administrator\桌面\用过素材\640[6].png"/>
          <p:cNvPicPr>
            <a:picLocks noChangeAspect="1" noChangeArrowheads="1"/>
          </p:cNvPicPr>
          <p:nvPr userDrawn="1"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707"/>
          <a:stretch/>
        </p:blipFill>
        <p:spPr bwMode="auto">
          <a:xfrm>
            <a:off x="0" y="-27384"/>
            <a:ext cx="914400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8611" name="Picture 3" descr="\\192.168.1.155\share\PPT\PPT素材包\矩形框\矩形框2.pn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2097" y="-27384"/>
            <a:ext cx="9058593" cy="6984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89202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3" Type="http://schemas.openxmlformats.org/officeDocument/2006/relationships/notesSlide" Target="../notesSlides/notesSlide10.xml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4.bin"/><Relationship Id="rId5" Type="http://schemas.openxmlformats.org/officeDocument/2006/relationships/oleObject" Target="../embeddings/oleObject13.bin"/><Relationship Id="rId4" Type="http://schemas.openxmlformats.org/officeDocument/2006/relationships/oleObject" Target="../embeddings/oleObject12.bin"/><Relationship Id="rId9" Type="http://schemas.openxmlformats.org/officeDocument/2006/relationships/image" Target="../media/image14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3" Type="http://schemas.openxmlformats.org/officeDocument/2006/relationships/notesSlide" Target="../notesSlides/notesSlide11.xml"/><Relationship Id="rId7" Type="http://schemas.openxmlformats.org/officeDocument/2006/relationships/oleObject" Target="../embeddings/oleObject2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9.bin"/><Relationship Id="rId5" Type="http://schemas.openxmlformats.org/officeDocument/2006/relationships/oleObject" Target="../embeddings/oleObject18.bin"/><Relationship Id="rId4" Type="http://schemas.openxmlformats.org/officeDocument/2006/relationships/oleObject" Target="../embeddings/oleObject17.bin"/><Relationship Id="rId9" Type="http://schemas.openxmlformats.org/officeDocument/2006/relationships/oleObject" Target="../embeddings/oleObject22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24.bin"/><Relationship Id="rId4" Type="http://schemas.openxmlformats.org/officeDocument/2006/relationships/oleObject" Target="../embeddings/oleObject23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oleObject" Target="../embeddings/oleObject2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7.bin"/><Relationship Id="rId5" Type="http://schemas.openxmlformats.org/officeDocument/2006/relationships/oleObject" Target="../embeddings/oleObject26.bin"/><Relationship Id="rId4" Type="http://schemas.openxmlformats.org/officeDocument/2006/relationships/oleObject" Target="../embeddings/oleObject25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30.bin"/><Relationship Id="rId4" Type="http://schemas.openxmlformats.org/officeDocument/2006/relationships/oleObject" Target="../embeddings/oleObject29.bin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32.bin"/><Relationship Id="rId5" Type="http://schemas.openxmlformats.org/officeDocument/2006/relationships/oleObject" Target="../embeddings/oleObject31.bin"/><Relationship Id="rId4" Type="http://schemas.openxmlformats.org/officeDocument/2006/relationships/image" Target="../media/image34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7.bin"/><Relationship Id="rId4" Type="http://schemas.openxmlformats.org/officeDocument/2006/relationships/oleObject" Target="../embeddings/oleObject6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9.bin"/><Relationship Id="rId4" Type="http://schemas.openxmlformats.org/officeDocument/2006/relationships/oleObject" Target="../embeddings/oleObject8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1.bin"/><Relationship Id="rId5" Type="http://schemas.openxmlformats.org/officeDocument/2006/relationships/image" Target="../media/image14.wmf"/><Relationship Id="rId4" Type="http://schemas.openxmlformats.org/officeDocument/2006/relationships/oleObject" Target="../embeddings/oleObject1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Administrator\桌面\用过素材\640[6]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707"/>
          <a:stretch/>
        </p:blipFill>
        <p:spPr bwMode="auto">
          <a:xfrm>
            <a:off x="0" y="-27384"/>
            <a:ext cx="914400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1223838" y="2248996"/>
            <a:ext cx="7164586" cy="1107996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6600" b="1" dirty="0" smtClean="0">
                <a:ln>
                  <a:solidFill>
                    <a:schemeClr val="bg1"/>
                  </a:solidFill>
                </a:ln>
                <a:solidFill>
                  <a:schemeClr val="hlink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方正舒体" pitchFamily="2" charset="-122"/>
              </a:rPr>
              <a:t>集合</a:t>
            </a:r>
            <a:r>
              <a:rPr kumimoji="1" lang="zh-CN" altLang="en-US" sz="6600" b="1" dirty="0">
                <a:ln>
                  <a:solidFill>
                    <a:schemeClr val="bg1"/>
                  </a:solidFill>
                </a:ln>
                <a:solidFill>
                  <a:schemeClr val="hlink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方正舒体" pitchFamily="2" charset="-122"/>
              </a:rPr>
              <a:t>间的基本关系</a:t>
            </a:r>
            <a:r>
              <a:rPr kumimoji="1" lang="zh-CN" altLang="en-US" sz="66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华文彩云" pitchFamily="2" charset="-122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Rectangle 4"/>
          <p:cNvSpPr>
            <a:spLocks noChangeArrowheads="1"/>
          </p:cNvSpPr>
          <p:nvPr/>
        </p:nvSpPr>
        <p:spPr bwMode="auto">
          <a:xfrm>
            <a:off x="1043608" y="692696"/>
            <a:ext cx="264687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华文新魏" pitchFamily="2" charset="-122"/>
              </a:rPr>
              <a:t>几</a:t>
            </a:r>
            <a:r>
              <a:rPr lang="zh-CN" altLang="en-US" sz="4800" b="1" dirty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华文新魏" pitchFamily="2" charset="-122"/>
              </a:rPr>
              <a:t>个结论</a:t>
            </a:r>
          </a:p>
        </p:txBody>
      </p:sp>
      <p:sp>
        <p:nvSpPr>
          <p:cNvPr id="67589" name="Rectangle 5"/>
          <p:cNvSpPr>
            <a:spLocks noChangeArrowheads="1"/>
          </p:cNvSpPr>
          <p:nvPr/>
        </p:nvSpPr>
        <p:spPr bwMode="auto">
          <a:xfrm>
            <a:off x="1042988" y="1628775"/>
            <a:ext cx="73152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just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en-US" altLang="zh-CN" sz="3400" b="1" dirty="0"/>
              <a:t>①</a:t>
            </a:r>
            <a:r>
              <a:rPr lang="zh-CN" altLang="en-US" sz="3400" b="1" dirty="0"/>
              <a:t>空集是任何集合的子集</a:t>
            </a:r>
            <a:r>
              <a:rPr lang="en-US" altLang="zh-CN" sz="3400" b="1" dirty="0" smtClean="0"/>
              <a:t>Φ     </a:t>
            </a:r>
            <a:r>
              <a:rPr lang="en-US" altLang="zh-CN" sz="3400" b="1" dirty="0"/>
              <a:t>A</a:t>
            </a:r>
          </a:p>
          <a:p>
            <a:pPr marL="342900" indent="-342900" algn="just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en-US" altLang="zh-CN" sz="3400" b="1" dirty="0">
                <a:latin typeface="宋体" pitchFamily="2" charset="-122"/>
              </a:rPr>
              <a:t>②</a:t>
            </a:r>
            <a:r>
              <a:rPr lang="zh-CN" altLang="en-US" sz="3400" b="1" dirty="0">
                <a:latin typeface="宋体" pitchFamily="2" charset="-122"/>
              </a:rPr>
              <a:t>空集是任何非空集合的真子集</a:t>
            </a:r>
          </a:p>
          <a:p>
            <a: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en-US" altLang="zh-CN" sz="3400" b="1" dirty="0">
                <a:latin typeface="宋体" pitchFamily="2" charset="-122"/>
              </a:rPr>
              <a:t>Φ   </a:t>
            </a:r>
            <a:r>
              <a:rPr lang="en-US" altLang="zh-CN" sz="3400" b="1" dirty="0"/>
              <a:t>A  </a:t>
            </a:r>
            <a:r>
              <a:rPr lang="zh-CN" altLang="en-US" sz="3400" b="1" dirty="0">
                <a:latin typeface="宋体" pitchFamily="2" charset="-122"/>
              </a:rPr>
              <a:t>（</a:t>
            </a:r>
            <a:r>
              <a:rPr lang="en-US" altLang="zh-CN" sz="3400" b="1" dirty="0"/>
              <a:t>A </a:t>
            </a:r>
            <a:r>
              <a:rPr lang="en-US" altLang="zh-CN" sz="3400" b="1" dirty="0">
                <a:latin typeface="宋体" pitchFamily="2" charset="-122"/>
              </a:rPr>
              <a:t>≠</a:t>
            </a:r>
            <a:r>
              <a:rPr lang="en-US" altLang="zh-CN" sz="3400" b="1" dirty="0"/>
              <a:t> </a:t>
            </a:r>
            <a:r>
              <a:rPr lang="en-US" altLang="zh-CN" sz="3400" b="1" dirty="0">
                <a:latin typeface="宋体" pitchFamily="2" charset="-122"/>
              </a:rPr>
              <a:t>Φ</a:t>
            </a:r>
            <a:r>
              <a:rPr lang="zh-CN" altLang="en-US" sz="3400" b="1" dirty="0">
                <a:latin typeface="宋体" pitchFamily="2" charset="-122"/>
              </a:rPr>
              <a:t>）</a:t>
            </a:r>
            <a:r>
              <a:rPr lang="zh-CN" altLang="en-US" sz="3400" dirty="0"/>
              <a:t> </a:t>
            </a:r>
          </a:p>
          <a:p>
            <a: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zh-CN" altLang="en-US" sz="3400" b="1" dirty="0">
                <a:latin typeface="宋体" pitchFamily="2" charset="-122"/>
              </a:rPr>
              <a:t>③任何一个集合是它本身的子集，即</a:t>
            </a:r>
            <a:r>
              <a:rPr lang="zh-CN" altLang="en-US" sz="3400" dirty="0"/>
              <a:t> </a:t>
            </a:r>
            <a:r>
              <a:rPr lang="zh-CN" altLang="en-US" sz="3400" dirty="0" smtClean="0"/>
              <a:t> </a:t>
            </a:r>
            <a:r>
              <a:rPr lang="en-US" altLang="zh-CN" sz="3400" dirty="0" smtClean="0"/>
              <a:t>A      </a:t>
            </a:r>
            <a:r>
              <a:rPr lang="en-US" altLang="zh-CN" sz="3400" dirty="0" err="1"/>
              <a:t>A</a:t>
            </a:r>
            <a:endParaRPr lang="en-US" altLang="zh-CN" sz="3400" dirty="0"/>
          </a:p>
          <a:p>
            <a: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en-US" altLang="zh-CN" sz="3400" b="1" dirty="0">
                <a:latin typeface="宋体" pitchFamily="2" charset="-122"/>
              </a:rPr>
              <a:t>④</a:t>
            </a:r>
            <a:r>
              <a:rPr lang="zh-CN" altLang="en-US" sz="3400" b="1" dirty="0">
                <a:latin typeface="宋体" pitchFamily="2" charset="-122"/>
              </a:rPr>
              <a:t>对于集合</a:t>
            </a:r>
            <a:r>
              <a:rPr lang="en-US" altLang="zh-CN" sz="3400" b="1" dirty="0"/>
              <a:t>A</a:t>
            </a:r>
            <a:r>
              <a:rPr lang="zh-CN" altLang="en-US" sz="3400" b="1" dirty="0">
                <a:latin typeface="宋体" pitchFamily="2" charset="-122"/>
              </a:rPr>
              <a:t>，</a:t>
            </a:r>
            <a:r>
              <a:rPr lang="en-US" altLang="zh-CN" sz="3400" b="1" dirty="0"/>
              <a:t>B</a:t>
            </a:r>
            <a:r>
              <a:rPr lang="zh-CN" altLang="en-US" sz="3400" b="1" dirty="0">
                <a:latin typeface="宋体" pitchFamily="2" charset="-122"/>
              </a:rPr>
              <a:t>，</a:t>
            </a:r>
            <a:r>
              <a:rPr lang="en-US" altLang="zh-CN" sz="3400" b="1" dirty="0"/>
              <a:t>C</a:t>
            </a:r>
            <a:r>
              <a:rPr lang="zh-CN" altLang="en-US" sz="3400" b="1" dirty="0">
                <a:latin typeface="宋体" pitchFamily="2" charset="-122"/>
              </a:rPr>
              <a:t>，如果</a:t>
            </a:r>
            <a:r>
              <a:rPr lang="zh-CN" altLang="en-US" sz="3400" dirty="0"/>
              <a:t> </a:t>
            </a:r>
            <a:r>
              <a:rPr lang="en-US" altLang="zh-CN" sz="3400" dirty="0"/>
              <a:t>A     B,</a:t>
            </a:r>
          </a:p>
          <a:p>
            <a: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zh-CN" altLang="en-US" sz="3400" dirty="0"/>
              <a:t>且</a:t>
            </a:r>
            <a:r>
              <a:rPr lang="en-US" altLang="zh-CN" sz="3400" dirty="0" smtClean="0"/>
              <a:t>B     </a:t>
            </a:r>
            <a:r>
              <a:rPr lang="en-US" altLang="zh-CN" sz="3400" dirty="0"/>
              <a:t>C</a:t>
            </a:r>
            <a:r>
              <a:rPr lang="zh-CN" altLang="en-US" sz="3400" dirty="0"/>
              <a:t>，则</a:t>
            </a:r>
            <a:r>
              <a:rPr lang="en-US" altLang="zh-CN" sz="3400" dirty="0"/>
              <a:t>A      C</a:t>
            </a:r>
          </a:p>
          <a:p>
            <a: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endParaRPr lang="en-US" altLang="zh-CN" sz="3400" dirty="0"/>
          </a:p>
        </p:txBody>
      </p:sp>
      <p:graphicFrame>
        <p:nvGraphicFramePr>
          <p:cNvPr id="67591" name="Object 7"/>
          <p:cNvGraphicFramePr>
            <a:graphicFrameLocks noChangeAspect="1"/>
          </p:cNvGraphicFramePr>
          <p:nvPr/>
        </p:nvGraphicFramePr>
        <p:xfrm>
          <a:off x="6226175" y="1700213"/>
          <a:ext cx="685800" cy="481012"/>
        </p:xfrm>
        <a:graphic>
          <a:graphicData uri="http://schemas.openxmlformats.org/presentationml/2006/ole">
            <p:oleObj spid="_x0000_s67616" name="Equation" r:id="rId4" imgW="166320" imgH="155880" progId="Equation.3">
              <p:embed/>
            </p:oleObj>
          </a:graphicData>
        </a:graphic>
      </p:graphicFrame>
      <p:graphicFrame>
        <p:nvGraphicFramePr>
          <p:cNvPr id="67592" name="Object 8"/>
          <p:cNvGraphicFramePr>
            <a:graphicFrameLocks noChangeAspect="1"/>
          </p:cNvGraphicFramePr>
          <p:nvPr/>
        </p:nvGraphicFramePr>
        <p:xfrm>
          <a:off x="3886200" y="5300663"/>
          <a:ext cx="685800" cy="533400"/>
        </p:xfrm>
        <a:graphic>
          <a:graphicData uri="http://schemas.openxmlformats.org/presentationml/2006/ole">
            <p:oleObj spid="_x0000_s67617" name="Equation" r:id="rId5" imgW="166320" imgH="155880" progId="Equation.3">
              <p:embed/>
            </p:oleObj>
          </a:graphicData>
        </a:graphic>
      </p:graphicFrame>
      <p:graphicFrame>
        <p:nvGraphicFramePr>
          <p:cNvPr id="67593" name="Object 9"/>
          <p:cNvGraphicFramePr>
            <a:graphicFrameLocks noChangeAspect="1"/>
          </p:cNvGraphicFramePr>
          <p:nvPr/>
        </p:nvGraphicFramePr>
        <p:xfrm>
          <a:off x="1725613" y="4048125"/>
          <a:ext cx="685800" cy="533400"/>
        </p:xfrm>
        <a:graphic>
          <a:graphicData uri="http://schemas.openxmlformats.org/presentationml/2006/ole">
            <p:oleObj spid="_x0000_s67618" name="Equation" r:id="rId6" imgW="166320" imgH="155880" progId="Equation.3">
              <p:embed/>
            </p:oleObj>
          </a:graphicData>
        </a:graphic>
      </p:graphicFrame>
      <p:graphicFrame>
        <p:nvGraphicFramePr>
          <p:cNvPr id="67594" name="Object 10"/>
          <p:cNvGraphicFramePr>
            <a:graphicFrameLocks noChangeAspect="1"/>
          </p:cNvGraphicFramePr>
          <p:nvPr/>
        </p:nvGraphicFramePr>
        <p:xfrm>
          <a:off x="1835150" y="5300663"/>
          <a:ext cx="685800" cy="533400"/>
        </p:xfrm>
        <a:graphic>
          <a:graphicData uri="http://schemas.openxmlformats.org/presentationml/2006/ole">
            <p:oleObj spid="_x0000_s67619" name="Equation" r:id="rId7" imgW="166320" imgH="155880" progId="Equation.3">
              <p:embed/>
            </p:oleObj>
          </a:graphicData>
        </a:graphic>
      </p:graphicFrame>
      <p:graphicFrame>
        <p:nvGraphicFramePr>
          <p:cNvPr id="67595" name="Object 11"/>
          <p:cNvGraphicFramePr>
            <a:graphicFrameLocks noChangeAspect="1"/>
          </p:cNvGraphicFramePr>
          <p:nvPr/>
        </p:nvGraphicFramePr>
        <p:xfrm>
          <a:off x="6732588" y="4652963"/>
          <a:ext cx="685800" cy="533400"/>
        </p:xfrm>
        <a:graphic>
          <a:graphicData uri="http://schemas.openxmlformats.org/presentationml/2006/ole">
            <p:oleObj spid="_x0000_s67620" name="Equation" r:id="rId8" imgW="166320" imgH="155880" progId="Equation.3">
              <p:embed/>
            </p:oleObj>
          </a:graphicData>
        </a:graphic>
      </p:graphicFrame>
      <p:pic>
        <p:nvPicPr>
          <p:cNvPr id="67596" name="Picture 1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692275" y="2924175"/>
            <a:ext cx="360363" cy="36036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828159" y="653787"/>
            <a:ext cx="4031873" cy="83099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4800" b="1" dirty="0" smtClean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华文新魏" pitchFamily="2" charset="-122"/>
                <a:cs typeface="+mn-cs"/>
              </a:rPr>
              <a:t>注意</a:t>
            </a:r>
            <a:r>
              <a:rPr lang="zh-CN" altLang="en-US" sz="4800" b="1" dirty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华文新魏" pitchFamily="2" charset="-122"/>
                <a:cs typeface="+mn-cs"/>
              </a:rPr>
              <a:t>易混符号 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11188" y="1600200"/>
            <a:ext cx="7924800" cy="4495800"/>
          </a:xfrm>
        </p:spPr>
        <p:txBody>
          <a:bodyPr/>
          <a:lstStyle/>
          <a:p>
            <a:r>
              <a:rPr lang="en-US" altLang="zh-CN" sz="3600" b="1" dirty="0">
                <a:solidFill>
                  <a:srgbClr val="000000"/>
                </a:solidFill>
              </a:rPr>
              <a:t>①“∈ ”</a:t>
            </a:r>
            <a:r>
              <a:rPr lang="zh-CN" altLang="en-US" sz="3600" b="1" dirty="0">
                <a:solidFill>
                  <a:srgbClr val="000000"/>
                </a:solidFill>
              </a:rPr>
              <a:t>与“   ”：元素与集合之间是属于关系；集合与集合之间是包含关系如</a:t>
            </a:r>
          </a:p>
          <a:p>
            <a:r>
              <a:rPr lang="en-US" altLang="zh-CN" sz="3600" b="1" dirty="0">
                <a:solidFill>
                  <a:srgbClr val="000000"/>
                </a:solidFill>
              </a:rPr>
              <a:t>Φ    R,{1</a:t>
            </a:r>
            <a:r>
              <a:rPr lang="en-US" altLang="zh-CN" sz="3600" b="1" dirty="0" smtClean="0">
                <a:solidFill>
                  <a:srgbClr val="000000"/>
                </a:solidFill>
              </a:rPr>
              <a:t>}     </a:t>
            </a:r>
            <a:r>
              <a:rPr lang="en-US" altLang="zh-CN" sz="3600" b="1" dirty="0">
                <a:solidFill>
                  <a:srgbClr val="000000"/>
                </a:solidFill>
              </a:rPr>
              <a:t>{1</a:t>
            </a:r>
            <a:r>
              <a:rPr lang="zh-CN" altLang="en-US" sz="3600" b="1" dirty="0">
                <a:solidFill>
                  <a:srgbClr val="000000"/>
                </a:solidFill>
              </a:rPr>
              <a:t>，</a:t>
            </a:r>
            <a:r>
              <a:rPr lang="en-US" altLang="zh-CN" sz="3600" b="1" dirty="0">
                <a:solidFill>
                  <a:srgbClr val="000000"/>
                </a:solidFill>
              </a:rPr>
              <a:t>2</a:t>
            </a:r>
            <a:r>
              <a:rPr lang="zh-CN" altLang="en-US" sz="3600" b="1" dirty="0">
                <a:solidFill>
                  <a:srgbClr val="000000"/>
                </a:solidFill>
              </a:rPr>
              <a:t>，</a:t>
            </a:r>
            <a:r>
              <a:rPr lang="en-US" altLang="zh-CN" sz="3600" b="1" dirty="0">
                <a:solidFill>
                  <a:srgbClr val="000000"/>
                </a:solidFill>
              </a:rPr>
              <a:t>3}</a:t>
            </a:r>
          </a:p>
          <a:p>
            <a:r>
              <a:rPr lang="en-US" altLang="zh-CN" sz="3600" b="1" dirty="0">
                <a:solidFill>
                  <a:srgbClr val="000000"/>
                </a:solidFill>
              </a:rPr>
              <a:t>②{0}</a:t>
            </a:r>
            <a:r>
              <a:rPr lang="zh-CN" altLang="en-US" sz="3600" b="1" dirty="0">
                <a:solidFill>
                  <a:srgbClr val="000000"/>
                </a:solidFill>
              </a:rPr>
              <a:t>与</a:t>
            </a:r>
            <a:r>
              <a:rPr lang="en-US" altLang="zh-CN" sz="3600" b="1" dirty="0">
                <a:solidFill>
                  <a:srgbClr val="000000"/>
                </a:solidFill>
              </a:rPr>
              <a:t>Φ</a:t>
            </a:r>
            <a:r>
              <a:rPr lang="zh-CN" altLang="en-US" sz="3600" b="1" dirty="0">
                <a:solidFill>
                  <a:srgbClr val="000000"/>
                </a:solidFill>
              </a:rPr>
              <a:t>：</a:t>
            </a:r>
            <a:r>
              <a:rPr lang="en-US" altLang="zh-CN" sz="3600" b="1" dirty="0">
                <a:solidFill>
                  <a:srgbClr val="000000"/>
                </a:solidFill>
              </a:rPr>
              <a:t>{0}</a:t>
            </a:r>
            <a:r>
              <a:rPr lang="zh-CN" altLang="en-US" sz="3600" b="1" dirty="0">
                <a:solidFill>
                  <a:srgbClr val="000000"/>
                </a:solidFill>
              </a:rPr>
              <a:t>是含有一个元素</a:t>
            </a:r>
            <a:r>
              <a:rPr lang="en-US" altLang="zh-CN" sz="3600" b="1" dirty="0">
                <a:solidFill>
                  <a:srgbClr val="000000"/>
                </a:solidFill>
              </a:rPr>
              <a:t>0</a:t>
            </a:r>
            <a:r>
              <a:rPr lang="zh-CN" altLang="en-US" sz="3600" b="1" dirty="0">
                <a:solidFill>
                  <a:srgbClr val="000000"/>
                </a:solidFill>
              </a:rPr>
              <a:t>的集合，</a:t>
            </a:r>
            <a:r>
              <a:rPr lang="en-US" altLang="zh-CN" sz="3600" b="1" dirty="0">
                <a:solidFill>
                  <a:srgbClr val="000000"/>
                </a:solidFill>
              </a:rPr>
              <a:t>Φ</a:t>
            </a:r>
            <a:r>
              <a:rPr lang="zh-CN" altLang="en-US" sz="3600" b="1" dirty="0">
                <a:solidFill>
                  <a:srgbClr val="000000"/>
                </a:solidFill>
              </a:rPr>
              <a:t>是不含任何元素的集合如 </a:t>
            </a:r>
          </a:p>
          <a:p>
            <a:r>
              <a:rPr lang="en-US" altLang="zh-CN" sz="3600" b="1" dirty="0" smtClean="0">
                <a:solidFill>
                  <a:srgbClr val="000000"/>
                </a:solidFill>
              </a:rPr>
              <a:t>Φ     </a:t>
            </a:r>
            <a:r>
              <a:rPr lang="en-US" altLang="zh-CN" sz="3600" b="1" dirty="0">
                <a:solidFill>
                  <a:srgbClr val="000000"/>
                </a:solidFill>
              </a:rPr>
              <a:t>{0}</a:t>
            </a:r>
            <a:r>
              <a:rPr lang="zh-CN" altLang="en-US" sz="3600" b="1" dirty="0">
                <a:solidFill>
                  <a:srgbClr val="000000"/>
                </a:solidFill>
              </a:rPr>
              <a:t>不能写成</a:t>
            </a:r>
            <a:r>
              <a:rPr lang="en-US" altLang="zh-CN" sz="3600" b="1" dirty="0">
                <a:solidFill>
                  <a:srgbClr val="000000"/>
                </a:solidFill>
              </a:rPr>
              <a:t>Φ={0}</a:t>
            </a:r>
            <a:r>
              <a:rPr lang="zh-CN" altLang="en-US" sz="3600" b="1" dirty="0">
                <a:solidFill>
                  <a:srgbClr val="000000"/>
                </a:solidFill>
              </a:rPr>
              <a:t>，</a:t>
            </a:r>
            <a:r>
              <a:rPr lang="en-US" altLang="zh-CN" sz="3600" b="1" dirty="0">
                <a:solidFill>
                  <a:srgbClr val="000000"/>
                </a:solidFill>
              </a:rPr>
              <a:t>Φ∈{0}</a:t>
            </a:r>
          </a:p>
        </p:txBody>
      </p:sp>
      <p:graphicFrame>
        <p:nvGraphicFramePr>
          <p:cNvPr id="36868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6604000" y="2851150"/>
          <a:ext cx="127000" cy="127000"/>
        </p:xfrm>
        <a:graphic>
          <a:graphicData uri="http://schemas.openxmlformats.org/presentationml/2006/ole">
            <p:oleObj spid="_x0000_s36903" name="公式" r:id="rId4" imgW="126725" imgH="126725" progId="Equation.3">
              <p:embed/>
            </p:oleObj>
          </a:graphicData>
        </a:graphic>
      </p:graphicFrame>
      <p:graphicFrame>
        <p:nvGraphicFramePr>
          <p:cNvPr id="36873" name="Object 9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3465513" y="1752600"/>
          <a:ext cx="412750" cy="381000"/>
        </p:xfrm>
        <a:graphic>
          <a:graphicData uri="http://schemas.openxmlformats.org/presentationml/2006/ole">
            <p:oleObj spid="_x0000_s36904" name="Equation" r:id="rId5" imgW="166320" imgH="155880" progId="Equation.3">
              <p:embed/>
            </p:oleObj>
          </a:graphicData>
        </a:graphic>
      </p:graphicFrame>
      <p:graphicFrame>
        <p:nvGraphicFramePr>
          <p:cNvPr id="36874" name="Object 10"/>
          <p:cNvGraphicFramePr>
            <a:graphicFrameLocks noChangeAspect="1"/>
          </p:cNvGraphicFramePr>
          <p:nvPr/>
        </p:nvGraphicFramePr>
        <p:xfrm>
          <a:off x="1352531" y="3402013"/>
          <a:ext cx="576263" cy="531812"/>
        </p:xfrm>
        <a:graphic>
          <a:graphicData uri="http://schemas.openxmlformats.org/presentationml/2006/ole">
            <p:oleObj spid="_x0000_s36905" name="Equation" r:id="rId6" imgW="166320" imgH="155880" progId="Equation.3">
              <p:embed/>
            </p:oleObj>
          </a:graphicData>
        </a:graphic>
      </p:graphicFrame>
      <p:graphicFrame>
        <p:nvGraphicFramePr>
          <p:cNvPr id="36875" name="Object 11"/>
          <p:cNvGraphicFramePr>
            <a:graphicFrameLocks noChangeAspect="1"/>
          </p:cNvGraphicFramePr>
          <p:nvPr/>
        </p:nvGraphicFramePr>
        <p:xfrm>
          <a:off x="2643174" y="3444875"/>
          <a:ext cx="685800" cy="488950"/>
        </p:xfrm>
        <a:graphic>
          <a:graphicData uri="http://schemas.openxmlformats.org/presentationml/2006/ole">
            <p:oleObj spid="_x0000_s36906" name="Equation" r:id="rId7" imgW="166320" imgH="155880" progId="Equation.3">
              <p:embed/>
            </p:oleObj>
          </a:graphicData>
        </a:graphic>
      </p:graphicFrame>
      <p:sp>
        <p:nvSpPr>
          <p:cNvPr id="3687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36876" name="Object 12"/>
          <p:cNvGraphicFramePr>
            <a:graphicFrameLocks noChangeAspect="1"/>
          </p:cNvGraphicFramePr>
          <p:nvPr/>
        </p:nvGraphicFramePr>
        <p:xfrm>
          <a:off x="2124075" y="2708275"/>
          <a:ext cx="3816350" cy="720725"/>
        </p:xfrm>
        <a:graphic>
          <a:graphicData uri="http://schemas.openxmlformats.org/presentationml/2006/ole">
            <p:oleObj spid="_x0000_s36907" name="公式" r:id="rId8" imgW="1346200" imgH="203200" progId="Equation.3">
              <p:embed/>
            </p:oleObj>
          </a:graphicData>
        </a:graphic>
      </p:graphicFrame>
      <p:graphicFrame>
        <p:nvGraphicFramePr>
          <p:cNvPr id="36878" name="Object 14"/>
          <p:cNvGraphicFramePr>
            <a:graphicFrameLocks noChangeAspect="1"/>
          </p:cNvGraphicFramePr>
          <p:nvPr/>
        </p:nvGraphicFramePr>
        <p:xfrm>
          <a:off x="1357290" y="5273675"/>
          <a:ext cx="576263" cy="531813"/>
        </p:xfrm>
        <a:graphic>
          <a:graphicData uri="http://schemas.openxmlformats.org/presentationml/2006/ole">
            <p:oleObj spid="_x0000_s36908" name="Equation" r:id="rId9" imgW="166320" imgH="155880" progId="Equation.3">
              <p:embed/>
            </p:oleObj>
          </a:graphicData>
        </a:graphic>
      </p:graphicFrame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504825" y="2133600"/>
            <a:ext cx="7705725" cy="1600200"/>
          </a:xfrm>
        </p:spPr>
        <p:txBody>
          <a:bodyPr>
            <a:normAutofit fontScale="90000"/>
          </a:bodyPr>
          <a:lstStyle/>
          <a:p>
            <a:r>
              <a:rPr lang="zh-CN" altLang="en-US" sz="4000" dirty="0"/>
              <a:t>例</a:t>
            </a:r>
            <a:r>
              <a:rPr lang="en-US" altLang="zh-CN" sz="4000" dirty="0"/>
              <a:t>1</a:t>
            </a:r>
            <a:r>
              <a:rPr lang="zh-CN" altLang="en-US" sz="4000" dirty="0"/>
              <a:t>（</a:t>
            </a:r>
            <a:r>
              <a:rPr lang="en-US" altLang="zh-CN" sz="4000" dirty="0"/>
              <a:t>1</a:t>
            </a:r>
            <a:r>
              <a:rPr lang="zh-CN" altLang="en-US" sz="4000" dirty="0"/>
              <a:t>） 写出</a:t>
            </a:r>
            <a:r>
              <a:rPr lang="en-US" altLang="zh-CN" sz="4000" dirty="0"/>
              <a:t>N</a:t>
            </a:r>
            <a:r>
              <a:rPr lang="zh-CN" altLang="en-US" sz="4000" dirty="0"/>
              <a:t>，</a:t>
            </a:r>
            <a:r>
              <a:rPr lang="en-US" altLang="zh-CN" sz="4000" dirty="0"/>
              <a:t>Z</a:t>
            </a:r>
            <a:r>
              <a:rPr lang="zh-CN" altLang="en-US" sz="4000" dirty="0"/>
              <a:t>，</a:t>
            </a:r>
            <a:r>
              <a:rPr lang="en-US" altLang="zh-CN" sz="4000" dirty="0"/>
              <a:t>Q</a:t>
            </a:r>
            <a:r>
              <a:rPr lang="zh-CN" altLang="en-US" sz="4000" dirty="0"/>
              <a:t>，</a:t>
            </a:r>
            <a:r>
              <a:rPr lang="en-US" altLang="zh-CN" sz="4000" dirty="0"/>
              <a:t>R</a:t>
            </a:r>
            <a:r>
              <a:rPr lang="zh-CN" altLang="en-US" sz="4000" dirty="0"/>
              <a:t>的包含关系，并用</a:t>
            </a:r>
            <a:r>
              <a:rPr lang="en-US" altLang="zh-CN" sz="4000" dirty="0"/>
              <a:t>Venn</a:t>
            </a:r>
            <a:r>
              <a:rPr lang="zh-CN" altLang="en-US" sz="4000" dirty="0"/>
              <a:t>图表示</a:t>
            </a:r>
            <a:br>
              <a:rPr lang="zh-CN" altLang="en-US" sz="4000" dirty="0"/>
            </a:br>
            <a:r>
              <a:rPr lang="zh-CN" altLang="en-US" sz="4000" dirty="0"/>
              <a:t>（</a:t>
            </a:r>
            <a:r>
              <a:rPr lang="en-US" altLang="zh-CN" sz="4000" dirty="0"/>
              <a:t>2</a:t>
            </a:r>
            <a:r>
              <a:rPr lang="zh-CN" altLang="en-US" sz="4000" dirty="0"/>
              <a:t>） 判断下列写法是否正确</a:t>
            </a:r>
            <a:br>
              <a:rPr lang="zh-CN" altLang="en-US" sz="4000" dirty="0"/>
            </a:br>
            <a:r>
              <a:rPr lang="zh-CN" altLang="en-US" sz="4000" dirty="0"/>
              <a:t>①</a:t>
            </a:r>
            <a:r>
              <a:rPr lang="en-US" altLang="zh-CN" sz="4000" dirty="0"/>
              <a:t>Φ   </a:t>
            </a:r>
            <a:r>
              <a:rPr lang="en-US" altLang="zh-CN" sz="4000" dirty="0" smtClean="0"/>
              <a:t>  A ②</a:t>
            </a:r>
            <a:r>
              <a:rPr lang="en-US" altLang="zh-CN" sz="4000" dirty="0"/>
              <a:t>Φ    A  </a:t>
            </a:r>
            <a:br>
              <a:rPr lang="en-US" altLang="zh-CN" sz="4000" dirty="0"/>
            </a:br>
            <a:r>
              <a:rPr lang="en-US" altLang="zh-CN" sz="4000" dirty="0"/>
              <a:t>③ A     </a:t>
            </a:r>
            <a:r>
              <a:rPr lang="en-US" altLang="zh-CN" sz="4000" dirty="0" err="1"/>
              <a:t>A</a:t>
            </a:r>
            <a:r>
              <a:rPr lang="en-US" altLang="zh-CN" sz="4000" dirty="0"/>
              <a:t> ④A     </a:t>
            </a:r>
            <a:r>
              <a:rPr lang="en-US" altLang="zh-CN" sz="4000" dirty="0" err="1"/>
              <a:t>A</a:t>
            </a:r>
            <a:endParaRPr lang="en-US" altLang="zh-CN" sz="4000" dirty="0"/>
          </a:p>
        </p:txBody>
      </p:sp>
      <p:sp>
        <p:nvSpPr>
          <p:cNvPr id="49165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4916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49167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95756661"/>
              </p:ext>
            </p:extLst>
          </p:nvPr>
        </p:nvGraphicFramePr>
        <p:xfrm>
          <a:off x="3643306" y="3929066"/>
          <a:ext cx="431800" cy="431800"/>
        </p:xfrm>
        <a:graphic>
          <a:graphicData uri="http://schemas.openxmlformats.org/presentationml/2006/ole">
            <p:oleObj spid="_x0000_s49180" name="公式" r:id="rId4" imgW="152268" imgH="152268" progId="Equation.3">
              <p:embed/>
            </p:oleObj>
          </a:graphicData>
        </a:graphic>
      </p:graphicFrame>
      <p:graphicFrame>
        <p:nvGraphicFramePr>
          <p:cNvPr id="49169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7602988"/>
              </p:ext>
            </p:extLst>
          </p:nvPr>
        </p:nvGraphicFramePr>
        <p:xfrm>
          <a:off x="3571868" y="4429132"/>
          <a:ext cx="504825" cy="504825"/>
        </p:xfrm>
        <a:graphic>
          <a:graphicData uri="http://schemas.openxmlformats.org/presentationml/2006/ole">
            <p:oleObj spid="_x0000_s49181" name="公式" r:id="rId5" imgW="152268" imgH="152268" progId="Equation.3">
              <p:embed/>
            </p:oleObj>
          </a:graphicData>
        </a:graphic>
      </p:graphicFrame>
      <p:pic>
        <p:nvPicPr>
          <p:cNvPr id="49171" name="Picture 1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14942" y="4572008"/>
            <a:ext cx="360363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72" name="Picture 2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14942" y="4000504"/>
            <a:ext cx="4318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40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74186248"/>
              </p:ext>
            </p:extLst>
          </p:nvPr>
        </p:nvGraphicFramePr>
        <p:xfrm>
          <a:off x="971600" y="1162001"/>
          <a:ext cx="6840537" cy="1258887"/>
        </p:xfrm>
        <a:graphic>
          <a:graphicData uri="http://schemas.openxmlformats.org/presentationml/2006/ole">
            <p:oleObj spid="_x0000_s48161" name="Equation" r:id="rId4" imgW="57896640" imgH="10639080" progId="Equation.3">
              <p:embed/>
            </p:oleObj>
          </a:graphicData>
        </a:graphic>
      </p:graphicFrame>
      <p:graphicFrame>
        <p:nvGraphicFramePr>
          <p:cNvPr id="48141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14399579"/>
              </p:ext>
            </p:extLst>
          </p:nvPr>
        </p:nvGraphicFramePr>
        <p:xfrm>
          <a:off x="900509" y="3371577"/>
          <a:ext cx="7127875" cy="1425575"/>
        </p:xfrm>
        <a:graphic>
          <a:graphicData uri="http://schemas.openxmlformats.org/presentationml/2006/ole">
            <p:oleObj spid="_x0000_s48162" name="公式" r:id="rId5" imgW="59893560" imgH="11970360" progId="Equation.3">
              <p:embed/>
            </p:oleObj>
          </a:graphicData>
        </a:graphic>
      </p:graphicFrame>
      <p:graphicFrame>
        <p:nvGraphicFramePr>
          <p:cNvPr id="48143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06630564"/>
              </p:ext>
            </p:extLst>
          </p:nvPr>
        </p:nvGraphicFramePr>
        <p:xfrm>
          <a:off x="4731146" y="3623989"/>
          <a:ext cx="114300" cy="215900"/>
        </p:xfrm>
        <a:graphic>
          <a:graphicData uri="http://schemas.openxmlformats.org/presentationml/2006/ole">
            <p:oleObj spid="_x0000_s48163" name="公式" r:id="rId6" imgW="114151" imgH="215619" progId="Equation.3">
              <p:embed/>
            </p:oleObj>
          </a:graphicData>
        </a:graphic>
      </p:graphicFrame>
      <p:graphicFrame>
        <p:nvGraphicFramePr>
          <p:cNvPr id="48144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56187735"/>
              </p:ext>
            </p:extLst>
          </p:nvPr>
        </p:nvGraphicFramePr>
        <p:xfrm>
          <a:off x="4731146" y="3623989"/>
          <a:ext cx="114300" cy="215900"/>
        </p:xfrm>
        <a:graphic>
          <a:graphicData uri="http://schemas.openxmlformats.org/presentationml/2006/ole">
            <p:oleObj spid="_x0000_s48164" name="公式" r:id="rId7" imgW="114151" imgH="215619" progId="Equation.3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8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48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40" name="Rectangle 8"/>
          <p:cNvSpPr>
            <a:spLocks noGrp="1" noChangeArrowheads="1"/>
          </p:cNvSpPr>
          <p:nvPr>
            <p:ph type="title"/>
          </p:nvPr>
        </p:nvSpPr>
        <p:spPr>
          <a:xfrm>
            <a:off x="1112193" y="1104900"/>
            <a:ext cx="2646878" cy="83099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4800" b="1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华文新魏" pitchFamily="2" charset="-122"/>
                <a:cs typeface="+mn-cs"/>
              </a:rPr>
              <a:t>重要结论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3568" y="1981200"/>
            <a:ext cx="7666038" cy="3886200"/>
          </a:xfrm>
        </p:spPr>
        <p:txBody>
          <a:bodyPr/>
          <a:lstStyle/>
          <a:p>
            <a:r>
              <a:rPr lang="zh-CN" altLang="en-US" sz="4000" b="1">
                <a:solidFill>
                  <a:srgbClr val="000000"/>
                </a:solidFill>
              </a:rPr>
              <a:t>结论：含</a:t>
            </a:r>
            <a:r>
              <a:rPr lang="en-US" altLang="zh-CN" sz="4000" b="1">
                <a:solidFill>
                  <a:srgbClr val="000000"/>
                </a:solidFill>
              </a:rPr>
              <a:t>n</a:t>
            </a:r>
            <a:r>
              <a:rPr lang="zh-CN" altLang="en-US" sz="4000" b="1">
                <a:solidFill>
                  <a:srgbClr val="000000"/>
                </a:solidFill>
              </a:rPr>
              <a:t>个元素的集合的所有子集的个数是</a:t>
            </a:r>
            <a:r>
              <a:rPr lang="en-US" altLang="zh-CN" sz="4000" b="1">
                <a:solidFill>
                  <a:srgbClr val="000000"/>
                </a:solidFill>
              </a:rPr>
              <a:t>2</a:t>
            </a:r>
            <a:r>
              <a:rPr lang="en-US" altLang="zh-CN" sz="4000" b="1" baseline="30000">
                <a:solidFill>
                  <a:srgbClr val="000000"/>
                </a:solidFill>
              </a:rPr>
              <a:t>n</a:t>
            </a:r>
            <a:r>
              <a:rPr lang="zh-CN" altLang="en-US" sz="4000" b="1">
                <a:solidFill>
                  <a:srgbClr val="000000"/>
                </a:solidFill>
              </a:rPr>
              <a:t>，</a:t>
            </a:r>
          </a:p>
          <a:p>
            <a:r>
              <a:rPr lang="zh-CN" altLang="en-US" sz="4000" b="1">
                <a:solidFill>
                  <a:srgbClr val="000000"/>
                </a:solidFill>
              </a:rPr>
              <a:t>所有真子集的个数是</a:t>
            </a:r>
            <a:r>
              <a:rPr lang="en-US" altLang="zh-CN" sz="4000" b="1">
                <a:solidFill>
                  <a:srgbClr val="000000"/>
                </a:solidFill>
              </a:rPr>
              <a:t>2</a:t>
            </a:r>
            <a:r>
              <a:rPr lang="en-US" altLang="zh-CN" sz="4000" b="1" baseline="30000">
                <a:solidFill>
                  <a:srgbClr val="000000"/>
                </a:solidFill>
              </a:rPr>
              <a:t>n</a:t>
            </a:r>
            <a:r>
              <a:rPr lang="en-US" altLang="zh-CN" sz="4000" b="1">
                <a:solidFill>
                  <a:srgbClr val="000000"/>
                </a:solidFill>
              </a:rPr>
              <a:t>-1</a:t>
            </a:r>
            <a:r>
              <a:rPr lang="zh-CN" altLang="en-US" sz="4000" b="1">
                <a:solidFill>
                  <a:srgbClr val="000000"/>
                </a:solidFill>
              </a:rPr>
              <a:t>，非空真子集数为</a:t>
            </a:r>
            <a:r>
              <a:rPr lang="en-US" altLang="zh-CN" sz="4000" b="1">
                <a:solidFill>
                  <a:srgbClr val="000000"/>
                </a:solidFill>
              </a:rPr>
              <a:t>2</a:t>
            </a:r>
            <a:r>
              <a:rPr lang="en-US" altLang="zh-CN" sz="4000" b="1" baseline="30000">
                <a:solidFill>
                  <a:srgbClr val="000000"/>
                </a:solidFill>
              </a:rPr>
              <a:t>n</a:t>
            </a:r>
            <a:r>
              <a:rPr lang="en-US" altLang="zh-CN" sz="4000" b="1">
                <a:solidFill>
                  <a:srgbClr val="000000"/>
                </a:solidFill>
              </a:rPr>
              <a:t>-2.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641920" y="1181621"/>
            <a:ext cx="8034536" cy="13112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dirty="0">
                <a:latin typeface="Times New Roman" pitchFamily="18" charset="0"/>
              </a:rPr>
              <a:t>    </a:t>
            </a:r>
            <a:r>
              <a:rPr kumimoji="1" lang="zh-CN" altLang="en-US" sz="4000" b="1" dirty="0">
                <a:solidFill>
                  <a:srgbClr val="000000"/>
                </a:solidFill>
                <a:latin typeface="Times New Roman" pitchFamily="18" charset="0"/>
              </a:rPr>
              <a:t>例</a:t>
            </a:r>
            <a:r>
              <a:rPr kumimoji="1" lang="en-US" altLang="zh-CN" sz="4000" b="1" dirty="0">
                <a:solidFill>
                  <a:srgbClr val="000000"/>
                </a:solidFill>
                <a:latin typeface="Times New Roman" pitchFamily="18" charset="0"/>
              </a:rPr>
              <a:t>3   </a:t>
            </a:r>
            <a:r>
              <a:rPr kumimoji="1" lang="zh-CN" altLang="en-US" sz="4000" b="1" dirty="0">
                <a:solidFill>
                  <a:srgbClr val="000000"/>
                </a:solidFill>
                <a:latin typeface="Times New Roman" pitchFamily="18" charset="0"/>
              </a:rPr>
              <a:t>设</a:t>
            </a:r>
            <a:r>
              <a:rPr kumimoji="1" lang="en-US" altLang="zh-CN" sz="4000" b="1" dirty="0">
                <a:solidFill>
                  <a:srgbClr val="000000"/>
                </a:solidFill>
                <a:latin typeface="Times New Roman" pitchFamily="18" charset="0"/>
              </a:rPr>
              <a:t>A={x,x</a:t>
            </a:r>
            <a:r>
              <a:rPr kumimoji="1" lang="en-US" altLang="zh-CN" sz="4000" b="1" baseline="30000" dirty="0">
                <a:solidFill>
                  <a:srgbClr val="000000"/>
                </a:solidFill>
                <a:latin typeface="Times New Roman" pitchFamily="18" charset="0"/>
              </a:rPr>
              <a:t>2</a:t>
            </a:r>
            <a:r>
              <a:rPr kumimoji="1" lang="en-US" altLang="zh-CN" sz="4000" b="1" dirty="0">
                <a:solidFill>
                  <a:srgbClr val="000000"/>
                </a:solidFill>
                <a:latin typeface="Times New Roman" pitchFamily="18" charset="0"/>
              </a:rPr>
              <a:t>,xy},  B={1,x,y},</a:t>
            </a:r>
            <a:r>
              <a:rPr kumimoji="1" lang="zh-CN" altLang="en-US" sz="4000" b="1" dirty="0">
                <a:solidFill>
                  <a:srgbClr val="000000"/>
                </a:solidFill>
                <a:latin typeface="Times New Roman" pitchFamily="18" charset="0"/>
              </a:rPr>
              <a:t>且</a:t>
            </a:r>
            <a:r>
              <a:rPr kumimoji="1" lang="en-US" altLang="zh-CN" sz="4000" b="1" dirty="0">
                <a:solidFill>
                  <a:srgbClr val="000000"/>
                </a:solidFill>
                <a:latin typeface="Times New Roman" pitchFamily="18" charset="0"/>
              </a:rPr>
              <a:t>A=B</a:t>
            </a:r>
            <a:r>
              <a:rPr kumimoji="1" lang="zh-CN" altLang="en-US" sz="4000" b="1" dirty="0">
                <a:solidFill>
                  <a:srgbClr val="000000"/>
                </a:solidFill>
                <a:latin typeface="Times New Roman" pitchFamily="18" charset="0"/>
              </a:rPr>
              <a:t>，求实数</a:t>
            </a:r>
            <a:r>
              <a:rPr kumimoji="1" lang="en-US" altLang="zh-CN" sz="4000" b="1" dirty="0" err="1">
                <a:solidFill>
                  <a:srgbClr val="000000"/>
                </a:solidFill>
                <a:latin typeface="Times New Roman" pitchFamily="18" charset="0"/>
              </a:rPr>
              <a:t>x,y</a:t>
            </a:r>
            <a:r>
              <a:rPr kumimoji="1" lang="zh-CN" altLang="en-US" sz="4000" b="1" dirty="0">
                <a:solidFill>
                  <a:srgbClr val="000000"/>
                </a:solidFill>
                <a:latin typeface="Times New Roman" pitchFamily="18" charset="0"/>
              </a:rPr>
              <a:t>的值．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02" name="Rectangle 10"/>
          <p:cNvSpPr>
            <a:spLocks noChangeArrowheads="1"/>
          </p:cNvSpPr>
          <p:nvPr/>
        </p:nvSpPr>
        <p:spPr bwMode="auto">
          <a:xfrm>
            <a:off x="682823" y="1202110"/>
            <a:ext cx="2927350" cy="6413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>
            <a:spAutoFit/>
          </a:bodyPr>
          <a:lstStyle/>
          <a:p>
            <a:r>
              <a:rPr kumimoji="1" lang="zh-CN" altLang="en-US" sz="3600" b="1">
                <a:solidFill>
                  <a:srgbClr val="FF0000"/>
                </a:solidFill>
                <a:latin typeface="宋体" pitchFamily="2" charset="-122"/>
                <a:cs typeface="Times New Roman" pitchFamily="18" charset="0"/>
              </a:rPr>
              <a:t>例</a:t>
            </a:r>
            <a:r>
              <a:rPr kumimoji="1" lang="en-US" altLang="zh-CN" sz="3600" b="1">
                <a:solidFill>
                  <a:srgbClr val="FF0000"/>
                </a:solidFill>
                <a:latin typeface="宋体" pitchFamily="2" charset="-122"/>
                <a:cs typeface="Times New Roman" pitchFamily="18" charset="0"/>
              </a:rPr>
              <a:t>4</a:t>
            </a:r>
            <a:r>
              <a:rPr kumimoji="1" lang="en-US" altLang="zh-CN" sz="3600" b="1">
                <a:latin typeface="宋体" pitchFamily="2" charset="-122"/>
                <a:cs typeface="Times New Roman" pitchFamily="18" charset="0"/>
              </a:rPr>
              <a:t> </a:t>
            </a:r>
            <a:r>
              <a:rPr kumimoji="1" lang="zh-CN" altLang="en-US" sz="3600" b="1">
                <a:latin typeface="宋体" pitchFamily="2" charset="-122"/>
                <a:cs typeface="Times New Roman" pitchFamily="18" charset="0"/>
              </a:rPr>
              <a:t>已知集合</a:t>
            </a:r>
            <a:endParaRPr kumimoji="1" lang="zh-CN" altLang="en-US" sz="3600" b="1">
              <a:latin typeface="Times New Roman" pitchFamily="18" charset="0"/>
            </a:endParaRPr>
          </a:p>
        </p:txBody>
      </p:sp>
      <p:graphicFrame>
        <p:nvGraphicFramePr>
          <p:cNvPr id="59401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05534498"/>
              </p:ext>
            </p:extLst>
          </p:nvPr>
        </p:nvGraphicFramePr>
        <p:xfrm>
          <a:off x="3491110" y="1160835"/>
          <a:ext cx="5113338" cy="823912"/>
        </p:xfrm>
        <a:graphic>
          <a:graphicData uri="http://schemas.openxmlformats.org/presentationml/2006/ole">
            <p:oleObj spid="_x0000_s59410" name="公式" r:id="rId4" imgW="1422400" imgH="228600" progId="Equation.3">
              <p:embed/>
            </p:oleObj>
          </a:graphicData>
        </a:graphic>
      </p:graphicFrame>
      <p:sp>
        <p:nvSpPr>
          <p:cNvPr id="59403" name="Rectangle 11"/>
          <p:cNvSpPr>
            <a:spLocks noChangeArrowheads="1"/>
          </p:cNvSpPr>
          <p:nvPr/>
        </p:nvSpPr>
        <p:spPr bwMode="auto">
          <a:xfrm>
            <a:off x="322460" y="2313360"/>
            <a:ext cx="1555750" cy="6413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>
            <a:spAutoFit/>
          </a:bodyPr>
          <a:lstStyle/>
          <a:p>
            <a:r>
              <a:rPr kumimoji="1" lang="zh-CN" altLang="en-US" sz="3600">
                <a:latin typeface="宋体" pitchFamily="2" charset="-122"/>
                <a:cs typeface="Times New Roman" pitchFamily="18" charset="0"/>
              </a:rPr>
              <a:t>与集合</a:t>
            </a:r>
            <a:endParaRPr kumimoji="1" lang="zh-CN" altLang="en-US" sz="3600">
              <a:latin typeface="Times New Roman" pitchFamily="18" charset="0"/>
            </a:endParaRPr>
          </a:p>
        </p:txBody>
      </p:sp>
      <p:graphicFrame>
        <p:nvGraphicFramePr>
          <p:cNvPr id="59400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26364139"/>
              </p:ext>
            </p:extLst>
          </p:nvPr>
        </p:nvGraphicFramePr>
        <p:xfrm>
          <a:off x="1763910" y="2313360"/>
          <a:ext cx="4248150" cy="719137"/>
        </p:xfrm>
        <a:graphic>
          <a:graphicData uri="http://schemas.openxmlformats.org/presentationml/2006/ole">
            <p:oleObj spid="_x0000_s59411" name="公式" r:id="rId5" imgW="1180588" imgH="203112" progId="Equation.3">
              <p:embed/>
            </p:oleObj>
          </a:graphicData>
        </a:graphic>
      </p:graphicFrame>
      <p:sp>
        <p:nvSpPr>
          <p:cNvPr id="59404" name="Rectangle 12"/>
          <p:cNvSpPr>
            <a:spLocks noChangeArrowheads="1"/>
          </p:cNvSpPr>
          <p:nvPr/>
        </p:nvSpPr>
        <p:spPr bwMode="auto">
          <a:xfrm>
            <a:off x="5939035" y="2313360"/>
            <a:ext cx="2470150" cy="6413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>
            <a:spAutoFit/>
          </a:bodyPr>
          <a:lstStyle/>
          <a:p>
            <a:r>
              <a:rPr kumimoji="1" lang="zh-CN" altLang="en-US" sz="3600">
                <a:latin typeface="宋体" pitchFamily="2" charset="-122"/>
                <a:cs typeface="Times New Roman" pitchFamily="18" charset="0"/>
              </a:rPr>
              <a:t>满足</a:t>
            </a:r>
            <a:r>
              <a:rPr kumimoji="1" lang="en-US" altLang="zh-CN" sz="3600">
                <a:latin typeface="宋体" pitchFamily="2" charset="-122"/>
                <a:cs typeface="Times New Roman" pitchFamily="18" charset="0"/>
              </a:rPr>
              <a:t>Q    P</a:t>
            </a:r>
            <a:endParaRPr kumimoji="1" lang="en-US" altLang="zh-CN" sz="3600">
              <a:latin typeface="Times New Roman" pitchFamily="18" charset="0"/>
            </a:endParaRPr>
          </a:p>
        </p:txBody>
      </p:sp>
      <p:pic>
        <p:nvPicPr>
          <p:cNvPr id="59399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307460" y="2529260"/>
            <a:ext cx="360363" cy="360362"/>
          </a:xfrm>
          <a:prstGeom prst="rect">
            <a:avLst/>
          </a:prstGeom>
          <a:noFill/>
        </p:spPr>
      </p:pic>
      <p:sp>
        <p:nvSpPr>
          <p:cNvPr id="59405" name="Rectangle 13"/>
          <p:cNvSpPr>
            <a:spLocks noChangeArrowheads="1"/>
          </p:cNvSpPr>
          <p:nvPr/>
        </p:nvSpPr>
        <p:spPr bwMode="auto">
          <a:xfrm>
            <a:off x="466923" y="3435722"/>
            <a:ext cx="4756150" cy="6413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>
            <a:spAutoFit/>
          </a:bodyPr>
          <a:lstStyle/>
          <a:p>
            <a:r>
              <a:rPr kumimoji="1" lang="zh-CN" altLang="en-US" sz="3600">
                <a:latin typeface="宋体" pitchFamily="2" charset="-122"/>
                <a:cs typeface="Times New Roman" pitchFamily="18" charset="0"/>
              </a:rPr>
              <a:t>求</a:t>
            </a:r>
            <a:r>
              <a:rPr kumimoji="1" lang="en-US" altLang="zh-CN" sz="3600">
                <a:latin typeface="宋体" pitchFamily="2" charset="-122"/>
                <a:cs typeface="Times New Roman" pitchFamily="18" charset="0"/>
              </a:rPr>
              <a:t>a</a:t>
            </a:r>
            <a:r>
              <a:rPr kumimoji="1" lang="zh-CN" altLang="en-US" sz="3600">
                <a:latin typeface="宋体" pitchFamily="2" charset="-122"/>
                <a:cs typeface="Times New Roman" pitchFamily="18" charset="0"/>
              </a:rPr>
              <a:t>的取值组成的集合</a:t>
            </a:r>
            <a:r>
              <a:rPr kumimoji="1" lang="en-US" altLang="zh-CN" sz="3600">
                <a:latin typeface="宋体" pitchFamily="2" charset="-122"/>
                <a:cs typeface="Times New Roman" pitchFamily="18" charset="0"/>
              </a:rPr>
              <a:t>A</a:t>
            </a:r>
            <a:endParaRPr kumimoji="1" lang="en-US" altLang="zh-CN" sz="3600">
              <a:latin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755576" y="980728"/>
            <a:ext cx="264687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 defTabSz="914400" eaLnBrk="1" latinLnBrk="0" hangingPunct="1">
              <a:buNone/>
              <a:defRPr sz="4800" b="1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华文新魏" pitchFamily="2" charset="-122"/>
              </a:defRPr>
            </a:lvl1pPr>
          </a:lstStyle>
          <a:p>
            <a:r>
              <a:rPr lang="zh-CN" altLang="en-US" dirty="0"/>
              <a:t>课堂小结</a:t>
            </a:r>
          </a:p>
        </p:txBody>
      </p:sp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689670" y="2201728"/>
            <a:ext cx="8305800" cy="707886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>
                <a:solidFill>
                  <a:srgbClr val="000000"/>
                </a:solidFill>
                <a:latin typeface="Times New Roman" pitchFamily="18" charset="0"/>
              </a:rPr>
              <a:t>1</a:t>
            </a:r>
            <a:r>
              <a:rPr kumimoji="1" lang="zh-CN" altLang="en-US" sz="4000" b="1">
                <a:solidFill>
                  <a:srgbClr val="000000"/>
                </a:solidFill>
                <a:latin typeface="Times New Roman" pitchFamily="18" charset="0"/>
              </a:rPr>
              <a:t>．子集</a:t>
            </a:r>
            <a:r>
              <a:rPr kumimoji="1" lang="en-US" altLang="zh-CN" sz="4000" b="1">
                <a:solidFill>
                  <a:srgbClr val="000000"/>
                </a:solidFill>
                <a:latin typeface="Times New Roman" pitchFamily="18" charset="0"/>
              </a:rPr>
              <a:t>,</a:t>
            </a:r>
            <a:r>
              <a:rPr kumimoji="1" lang="zh-CN" altLang="en-US" sz="4000" b="1">
                <a:solidFill>
                  <a:srgbClr val="000000"/>
                </a:solidFill>
                <a:latin typeface="Times New Roman" pitchFamily="18" charset="0"/>
              </a:rPr>
              <a:t>真子集的概念与性质；</a:t>
            </a:r>
          </a:p>
        </p:txBody>
      </p:sp>
      <p:sp>
        <p:nvSpPr>
          <p:cNvPr id="47109" name="Text Box 5"/>
          <p:cNvSpPr txBox="1">
            <a:spLocks noChangeArrowheads="1"/>
          </p:cNvSpPr>
          <p:nvPr/>
        </p:nvSpPr>
        <p:spPr bwMode="auto">
          <a:xfrm>
            <a:off x="251520" y="4089266"/>
            <a:ext cx="8928670" cy="707886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 dirty="0">
                <a:latin typeface="Times New Roman" pitchFamily="18" charset="0"/>
              </a:rPr>
              <a:t>   </a:t>
            </a:r>
            <a:r>
              <a:rPr kumimoji="1" lang="en-US" altLang="zh-CN" sz="4000" b="1" dirty="0">
                <a:solidFill>
                  <a:srgbClr val="000000"/>
                </a:solidFill>
                <a:latin typeface="Times New Roman" pitchFamily="18" charset="0"/>
              </a:rPr>
              <a:t>3</a:t>
            </a:r>
            <a:r>
              <a:rPr kumimoji="1" lang="zh-CN" altLang="en-US" sz="4000" b="1" dirty="0">
                <a:solidFill>
                  <a:srgbClr val="000000"/>
                </a:solidFill>
                <a:latin typeface="Times New Roman" pitchFamily="18" charset="0"/>
              </a:rPr>
              <a:t>．集合与集合</a:t>
            </a:r>
            <a:r>
              <a:rPr kumimoji="1" lang="en-US" altLang="zh-CN" sz="4000" b="1" dirty="0">
                <a:solidFill>
                  <a:srgbClr val="000000"/>
                </a:solidFill>
                <a:latin typeface="Times New Roman" pitchFamily="18" charset="0"/>
              </a:rPr>
              <a:t>,</a:t>
            </a:r>
            <a:r>
              <a:rPr kumimoji="1" lang="zh-CN" altLang="en-US" sz="4000" b="1" dirty="0">
                <a:solidFill>
                  <a:srgbClr val="000000"/>
                </a:solidFill>
                <a:latin typeface="Times New Roman" pitchFamily="18" charset="0"/>
              </a:rPr>
              <a:t>元素与集合</a:t>
            </a:r>
            <a:r>
              <a:rPr kumimoji="1" lang="zh-CN" altLang="en-US" sz="4000" b="1" dirty="0" smtClean="0">
                <a:solidFill>
                  <a:srgbClr val="000000"/>
                </a:solidFill>
                <a:latin typeface="Times New Roman" pitchFamily="18" charset="0"/>
              </a:rPr>
              <a:t>的关系</a:t>
            </a:r>
            <a:r>
              <a:rPr kumimoji="1" lang="zh-CN" altLang="en-US" sz="4000" b="1" dirty="0">
                <a:solidFill>
                  <a:srgbClr val="000000"/>
                </a:solidFill>
                <a:latin typeface="Times New Roman" pitchFamily="18" charset="0"/>
              </a:rPr>
              <a:t>．</a:t>
            </a:r>
          </a:p>
        </p:txBody>
      </p:sp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683320" y="3120891"/>
            <a:ext cx="5184775" cy="707886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>
                <a:solidFill>
                  <a:srgbClr val="000000"/>
                </a:solidFill>
                <a:latin typeface="Times New Roman" pitchFamily="18" charset="0"/>
              </a:rPr>
              <a:t>2.   </a:t>
            </a:r>
            <a:r>
              <a:rPr kumimoji="1" lang="zh-CN" altLang="en-US" sz="4000" b="1">
                <a:solidFill>
                  <a:srgbClr val="000000"/>
                </a:solidFill>
                <a:latin typeface="Times New Roman" pitchFamily="18" charset="0"/>
              </a:rPr>
              <a:t>集合的相等</a:t>
            </a:r>
            <a:r>
              <a:rPr kumimoji="1" lang="en-US" altLang="zh-CN" sz="4000" b="1">
                <a:solidFill>
                  <a:srgbClr val="000000"/>
                </a:solidFill>
                <a:latin typeface="Times New Roman" pitchFamily="18" charset="0"/>
              </a:rPr>
              <a:t>;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AN02479_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97130" y="863614"/>
            <a:ext cx="1512168" cy="1269242"/>
          </a:xfrm>
          <a:prstGeom prst="rect">
            <a:avLst/>
          </a:prstGeom>
          <a:noFill/>
        </p:spPr>
      </p:pic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3653314" y="1224076"/>
            <a:ext cx="264687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 defTabSz="914400" eaLnBrk="1" latinLnBrk="0" hangingPunct="1">
              <a:buNone/>
              <a:defRPr sz="4800" b="1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华文新魏" pitchFamily="2" charset="-122"/>
              </a:defRPr>
            </a:lvl1pPr>
          </a:lstStyle>
          <a:p>
            <a:r>
              <a:rPr lang="zh-CN" altLang="en-US" dirty="0"/>
              <a:t>作业布置</a:t>
            </a:r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684213" y="2420888"/>
            <a:ext cx="7920037" cy="17399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 dirty="0" smtClean="0">
                <a:solidFill>
                  <a:srgbClr val="000000"/>
                </a:solidFill>
                <a:latin typeface="Comic Sans MS" pitchFamily="66" charset="0"/>
              </a:rPr>
              <a:t>1.  </a:t>
            </a:r>
            <a:r>
              <a:rPr kumimoji="1" lang="zh-CN" altLang="en-US" sz="3600" b="1" dirty="0">
                <a:solidFill>
                  <a:srgbClr val="000000"/>
                </a:solidFill>
                <a:latin typeface="Comic Sans MS" pitchFamily="66" charset="0"/>
              </a:rPr>
              <a:t>若</a:t>
            </a:r>
            <a:r>
              <a:rPr kumimoji="1" lang="en-US" altLang="zh-CN" sz="3600" b="1" dirty="0">
                <a:solidFill>
                  <a:srgbClr val="000000"/>
                </a:solidFill>
                <a:latin typeface="Comic Sans MS" pitchFamily="66" charset="0"/>
              </a:rPr>
              <a:t>A={x |</a:t>
            </a:r>
            <a:r>
              <a:rPr kumimoji="1" lang="zh-CN" altLang="en-US" sz="3600" b="1" dirty="0">
                <a:solidFill>
                  <a:srgbClr val="000000"/>
                </a:solidFill>
                <a:latin typeface="Comic Sans MS" pitchFamily="66" charset="0"/>
              </a:rPr>
              <a:t>－</a:t>
            </a:r>
            <a:r>
              <a:rPr kumimoji="1" lang="en-US" altLang="zh-CN" sz="3600" b="1" dirty="0">
                <a:solidFill>
                  <a:srgbClr val="000000"/>
                </a:solidFill>
                <a:latin typeface="Comic Sans MS" pitchFamily="66" charset="0"/>
              </a:rPr>
              <a:t>3≤x≤4},              B={x | 2m</a:t>
            </a:r>
            <a:r>
              <a:rPr kumimoji="1" lang="zh-CN" altLang="en-US" sz="3600" b="1" dirty="0">
                <a:solidFill>
                  <a:srgbClr val="000000"/>
                </a:solidFill>
                <a:latin typeface="Comic Sans MS" pitchFamily="66" charset="0"/>
              </a:rPr>
              <a:t>－</a:t>
            </a:r>
            <a:r>
              <a:rPr kumimoji="1" lang="en-US" altLang="zh-CN" sz="3600" b="1" dirty="0">
                <a:solidFill>
                  <a:srgbClr val="000000"/>
                </a:solidFill>
                <a:latin typeface="Comic Sans MS" pitchFamily="66" charset="0"/>
              </a:rPr>
              <a:t>1≤x≤m+1},</a:t>
            </a:r>
            <a:r>
              <a:rPr kumimoji="1" lang="zh-CN" altLang="en-US" sz="3600" b="1" dirty="0">
                <a:solidFill>
                  <a:srgbClr val="000000"/>
                </a:solidFill>
                <a:latin typeface="Comic Sans MS" pitchFamily="66" charset="0"/>
              </a:rPr>
              <a:t>当</a:t>
            </a:r>
            <a:r>
              <a:rPr kumimoji="1" lang="en-US" altLang="zh-CN" sz="3600" b="1" dirty="0">
                <a:solidFill>
                  <a:srgbClr val="000000"/>
                </a:solidFill>
                <a:latin typeface="Comic Sans MS" pitchFamily="66" charset="0"/>
              </a:rPr>
              <a:t>B    A</a:t>
            </a:r>
            <a:r>
              <a:rPr kumimoji="1" lang="zh-CN" altLang="en-US" sz="3600" b="1" dirty="0">
                <a:solidFill>
                  <a:srgbClr val="000000"/>
                </a:solidFill>
                <a:latin typeface="Comic Sans MS" pitchFamily="66" charset="0"/>
              </a:rPr>
              <a:t>时</a:t>
            </a:r>
            <a:r>
              <a:rPr kumimoji="1" lang="en-US" altLang="zh-CN" sz="3600" b="1" dirty="0">
                <a:solidFill>
                  <a:srgbClr val="000000"/>
                </a:solidFill>
                <a:latin typeface="Comic Sans MS" pitchFamily="66" charset="0"/>
              </a:rPr>
              <a:t>,</a:t>
            </a:r>
            <a:r>
              <a:rPr kumimoji="1" lang="zh-CN" altLang="en-US" sz="3600" b="1" dirty="0">
                <a:solidFill>
                  <a:srgbClr val="000000"/>
                </a:solidFill>
                <a:latin typeface="Comic Sans MS" pitchFamily="66" charset="0"/>
              </a:rPr>
              <a:t>求实数</a:t>
            </a:r>
            <a:r>
              <a:rPr kumimoji="1" lang="en-US" altLang="zh-CN" sz="3600" b="1" dirty="0">
                <a:solidFill>
                  <a:srgbClr val="000000"/>
                </a:solidFill>
                <a:latin typeface="Comic Sans MS" pitchFamily="66" charset="0"/>
              </a:rPr>
              <a:t>m</a:t>
            </a:r>
            <a:r>
              <a:rPr kumimoji="1" lang="zh-CN" altLang="en-US" sz="3600" b="1" dirty="0">
                <a:solidFill>
                  <a:srgbClr val="000000"/>
                </a:solidFill>
                <a:latin typeface="Comic Sans MS" pitchFamily="66" charset="0"/>
              </a:rPr>
              <a:t>的取值范围．</a:t>
            </a:r>
          </a:p>
        </p:txBody>
      </p:sp>
      <p:graphicFrame>
        <p:nvGraphicFramePr>
          <p:cNvPr id="20489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00220691"/>
              </p:ext>
            </p:extLst>
          </p:nvPr>
        </p:nvGraphicFramePr>
        <p:xfrm>
          <a:off x="6786578" y="3008263"/>
          <a:ext cx="647700" cy="488950"/>
        </p:xfrm>
        <a:graphic>
          <a:graphicData uri="http://schemas.openxmlformats.org/presentationml/2006/ole">
            <p:oleObj spid="_x0000_s20499" name="Equation" r:id="rId5" imgW="166320" imgH="155880" progId="Equation.3">
              <p:embed/>
            </p:oleObj>
          </a:graphicData>
        </a:graphic>
      </p:graphicFrame>
      <p:sp>
        <p:nvSpPr>
          <p:cNvPr id="20491" name="Rectangle 11"/>
          <p:cNvSpPr>
            <a:spLocks noChangeArrowheads="1"/>
          </p:cNvSpPr>
          <p:nvPr/>
        </p:nvSpPr>
        <p:spPr bwMode="auto">
          <a:xfrm>
            <a:off x="755650" y="4160788"/>
            <a:ext cx="1444625" cy="6413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>
            <a:spAutoFit/>
          </a:bodyPr>
          <a:lstStyle/>
          <a:p>
            <a:r>
              <a:rPr kumimoji="1" lang="en-US" altLang="zh-CN" sz="3600" b="1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kumimoji="1" lang="zh-CN" altLang="en-US" sz="3600" b="1" dirty="0">
                <a:latin typeface="Times New Roman" pitchFamily="18" charset="0"/>
                <a:cs typeface="Times New Roman" pitchFamily="18" charset="0"/>
              </a:rPr>
              <a:t>已知</a:t>
            </a:r>
            <a:endParaRPr kumimoji="1" lang="zh-CN" altLang="en-US" sz="3600" b="1" dirty="0">
              <a:latin typeface="Times New Roman" pitchFamily="18" charset="0"/>
            </a:endParaRPr>
          </a:p>
        </p:txBody>
      </p:sp>
      <p:graphicFrame>
        <p:nvGraphicFramePr>
          <p:cNvPr id="20490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32652379"/>
              </p:ext>
            </p:extLst>
          </p:nvPr>
        </p:nvGraphicFramePr>
        <p:xfrm>
          <a:off x="2195513" y="4098876"/>
          <a:ext cx="5413375" cy="1501775"/>
        </p:xfrm>
        <a:graphic>
          <a:graphicData uri="http://schemas.openxmlformats.org/presentationml/2006/ole">
            <p:oleObj spid="_x0000_s20500" name="Equation" r:id="rId6" imgW="1536700" imgH="419100" progId="Equation.3">
              <p:embed/>
            </p:oleObj>
          </a:graphicData>
        </a:graphic>
      </p:graphicFrame>
      <p:sp>
        <p:nvSpPr>
          <p:cNvPr id="20492" name="Rectangle 12"/>
          <p:cNvSpPr>
            <a:spLocks noChangeArrowheads="1"/>
          </p:cNvSpPr>
          <p:nvPr/>
        </p:nvSpPr>
        <p:spPr bwMode="auto">
          <a:xfrm>
            <a:off x="3176588" y="3087638"/>
            <a:ext cx="260350" cy="3048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>
            <a:spAutoFit/>
          </a:bodyPr>
          <a:lstStyle/>
          <a:p>
            <a:r>
              <a:rPr kumimoji="1" lang="en-US" altLang="zh-CN" sz="1000">
                <a:latin typeface="Times New Roman" pitchFamily="18" charset="0"/>
                <a:cs typeface="Times New Roman" pitchFamily="18" charset="0"/>
              </a:rPr>
              <a:t>.</a:t>
            </a:r>
            <a:r>
              <a:rPr kumimoji="1" lang="en-US" altLang="zh-CN" sz="1400">
                <a:latin typeface="Times New Roman" pitchFamily="18" charset="0"/>
              </a:rPr>
              <a:t> </a:t>
            </a:r>
            <a:endParaRPr kumimoji="1" lang="en-US" altLang="zh-CN" sz="2400">
              <a:latin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620688"/>
            <a:ext cx="2646878" cy="83099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4800" b="1" dirty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华文新魏" pitchFamily="2" charset="-122"/>
                <a:cs typeface="+mn-cs"/>
              </a:rPr>
              <a:t>复习引入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6403" y="1556792"/>
            <a:ext cx="8532812" cy="36576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CN" b="1" dirty="0"/>
              <a:t>1.</a:t>
            </a:r>
            <a:r>
              <a:rPr lang="zh-CN" altLang="en-US" b="1" dirty="0"/>
              <a:t>集合、元素</a:t>
            </a:r>
          </a:p>
          <a:p>
            <a:pPr>
              <a:buFont typeface="Wingdings" pitchFamily="2" charset="2"/>
              <a:buNone/>
            </a:pPr>
            <a:r>
              <a:rPr lang="en-US" altLang="zh-CN" b="1" dirty="0"/>
              <a:t>2.</a:t>
            </a:r>
            <a:r>
              <a:rPr lang="zh-CN" altLang="en-US" b="1" dirty="0"/>
              <a:t>集合的分类：有限集、无限集、空集</a:t>
            </a:r>
          </a:p>
          <a:p>
            <a:pPr>
              <a:buFont typeface="Wingdings" pitchFamily="2" charset="2"/>
              <a:buNone/>
            </a:pPr>
            <a:r>
              <a:rPr lang="en-US" altLang="zh-CN" b="1" dirty="0"/>
              <a:t>3.</a:t>
            </a:r>
            <a:r>
              <a:rPr lang="zh-CN" altLang="en-US" b="1" dirty="0"/>
              <a:t>集合元素的特性：确定性、互异性，无序性</a:t>
            </a:r>
          </a:p>
          <a:p>
            <a:pPr>
              <a:buFont typeface="Wingdings" pitchFamily="2" charset="2"/>
              <a:buNone/>
            </a:pPr>
            <a:r>
              <a:rPr lang="en-US" altLang="zh-CN" b="1" dirty="0" smtClean="0"/>
              <a:t>4.</a:t>
            </a:r>
            <a:r>
              <a:rPr lang="zh-CN" altLang="en-US" b="1" dirty="0"/>
              <a:t>集合的表示方法：列举法、描述法</a:t>
            </a:r>
          </a:p>
          <a:p>
            <a:pPr>
              <a:buFont typeface="Wingdings" pitchFamily="2" charset="2"/>
              <a:buNone/>
            </a:pPr>
            <a:r>
              <a:rPr lang="en-US" altLang="zh-CN" b="1" dirty="0" smtClean="0"/>
              <a:t>5.</a:t>
            </a:r>
            <a:r>
              <a:rPr lang="zh-CN" altLang="en-US" b="1" dirty="0"/>
              <a:t>常用数集：</a:t>
            </a:r>
          </a:p>
          <a:p>
            <a:pPr>
              <a:buFont typeface="Wingdings" pitchFamily="2" charset="2"/>
              <a:buNone/>
            </a:pPr>
            <a:r>
              <a:rPr lang="zh-CN" altLang="en-US" b="1" dirty="0"/>
              <a:t>用列举法表示下面集合：</a:t>
            </a:r>
          </a:p>
          <a:p>
            <a:pPr>
              <a:buFont typeface="Wingdings" pitchFamily="2" charset="2"/>
              <a:buNone/>
            </a:pPr>
            <a:endParaRPr lang="zh-CN" altLang="en-US" b="1" dirty="0"/>
          </a:p>
          <a:p>
            <a:pPr>
              <a:buFont typeface="Wingdings" pitchFamily="2" charset="2"/>
              <a:buNone/>
            </a:pPr>
            <a:endParaRPr lang="zh-CN" altLang="en-US" dirty="0">
              <a:solidFill>
                <a:srgbClr val="0000FF"/>
              </a:solidFill>
            </a:endParaRPr>
          </a:p>
          <a:p>
            <a:pPr>
              <a:buFont typeface="Wingdings" pitchFamily="2" charset="2"/>
              <a:buNone/>
            </a:pPr>
            <a:endParaRPr lang="en-US" altLang="zh-CN" dirty="0">
              <a:solidFill>
                <a:srgbClr val="0000FF"/>
              </a:solidFill>
            </a:endParaRPr>
          </a:p>
        </p:txBody>
      </p:sp>
      <p:graphicFrame>
        <p:nvGraphicFramePr>
          <p:cNvPr id="39940" name="Object 4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xmlns="" val="3762535390"/>
              </p:ext>
            </p:extLst>
          </p:nvPr>
        </p:nvGraphicFramePr>
        <p:xfrm>
          <a:off x="3000364" y="3867158"/>
          <a:ext cx="2463800" cy="633412"/>
        </p:xfrm>
        <a:graphic>
          <a:graphicData uri="http://schemas.openxmlformats.org/presentationml/2006/ole">
            <p:oleObj spid="_x0000_s39957" name="公式" r:id="rId4" imgW="889000" imgH="228600" progId="Equation.3">
              <p:embed/>
            </p:oleObj>
          </a:graphicData>
        </a:graphic>
      </p:graphicFrame>
      <p:graphicFrame>
        <p:nvGraphicFramePr>
          <p:cNvPr id="39942" name="Object 6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xmlns="" val="3386646684"/>
              </p:ext>
            </p:extLst>
          </p:nvPr>
        </p:nvGraphicFramePr>
        <p:xfrm>
          <a:off x="466403" y="5179467"/>
          <a:ext cx="3257550" cy="504825"/>
        </p:xfrm>
        <a:graphic>
          <a:graphicData uri="http://schemas.openxmlformats.org/presentationml/2006/ole">
            <p:oleObj spid="_x0000_s39958" name="公式" r:id="rId5" imgW="1473200" imgH="228600" progId="Equation.3">
              <p:embed/>
            </p:oleObj>
          </a:graphicData>
        </a:graphic>
      </p:graphicFrame>
      <p:graphicFrame>
        <p:nvGraphicFramePr>
          <p:cNvPr id="39944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8668522"/>
              </p:ext>
            </p:extLst>
          </p:nvPr>
        </p:nvGraphicFramePr>
        <p:xfrm>
          <a:off x="4211315" y="5214392"/>
          <a:ext cx="4032250" cy="576262"/>
        </p:xfrm>
        <a:graphic>
          <a:graphicData uri="http://schemas.openxmlformats.org/presentationml/2006/ole">
            <p:oleObj spid="_x0000_s39959" name="公式" r:id="rId6" imgW="1422400" imgH="215900" progId="Equation.3">
              <p:embed/>
            </p:oleObj>
          </a:graphicData>
        </a:graphic>
      </p:graphicFrame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601216" y="580479"/>
            <a:ext cx="7571184" cy="55848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000000"/>
                </a:solidFill>
                <a:latin typeface="Times New Roman" pitchFamily="18" charset="0"/>
              </a:rPr>
              <a:t>观察以下几组集合，并指出它们元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000000"/>
                </a:solidFill>
                <a:latin typeface="Times New Roman" pitchFamily="18" charset="0"/>
              </a:rPr>
              <a:t>素间的关系：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000000"/>
                </a:solidFill>
                <a:latin typeface="Times New Roman" pitchFamily="18" charset="0"/>
              </a:rPr>
              <a:t>① </a:t>
            </a:r>
            <a:r>
              <a:rPr kumimoji="1" lang="en-US" altLang="zh-CN" sz="3600" b="1" dirty="0">
                <a:solidFill>
                  <a:srgbClr val="000000"/>
                </a:solidFill>
                <a:latin typeface="Times New Roman" pitchFamily="18" charset="0"/>
              </a:rPr>
              <a:t>A={1,2,3},   B={1,2,3,4,5};</a:t>
            </a:r>
          </a:p>
          <a:p>
            <a:pPr>
              <a:spcBef>
                <a:spcPct val="50000"/>
              </a:spcBef>
            </a:pPr>
            <a:r>
              <a:rPr kumimoji="1" lang="en-US" altLang="zh-CN" sz="3600" b="1" dirty="0">
                <a:solidFill>
                  <a:srgbClr val="000000"/>
                </a:solidFill>
                <a:latin typeface="Times New Roman" pitchFamily="18" charset="0"/>
              </a:rPr>
              <a:t>② A={x</a:t>
            </a:r>
            <a:r>
              <a:rPr kumimoji="1" lang="en-US" altLang="zh-CN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kumimoji="1" lang="en-US" altLang="zh-CN" sz="3600" b="1" dirty="0">
                <a:solidFill>
                  <a:srgbClr val="000000"/>
                </a:solidFill>
                <a:latin typeface="Times New Roman" pitchFamily="18" charset="0"/>
              </a:rPr>
              <a:t>  x</a:t>
            </a:r>
            <a:r>
              <a:rPr kumimoji="1" lang="zh-CN" altLang="en-US" sz="3600" b="1" dirty="0">
                <a:solidFill>
                  <a:srgbClr val="000000"/>
                </a:solidFill>
                <a:latin typeface="Times New Roman" pitchFamily="18" charset="0"/>
              </a:rPr>
              <a:t>＞</a:t>
            </a:r>
            <a:r>
              <a:rPr kumimoji="1" lang="en-US" altLang="zh-CN" sz="3600" b="1" dirty="0">
                <a:solidFill>
                  <a:srgbClr val="000000"/>
                </a:solidFill>
                <a:latin typeface="Times New Roman" pitchFamily="18" charset="0"/>
              </a:rPr>
              <a:t>1},   B={x </a:t>
            </a:r>
            <a:r>
              <a:rPr kumimoji="1" lang="en-US" altLang="zh-CN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kumimoji="1" lang="en-US" altLang="zh-CN" sz="3600" b="1" dirty="0">
                <a:solidFill>
                  <a:srgbClr val="000000"/>
                </a:solidFill>
                <a:latin typeface="Times New Roman" pitchFamily="18" charset="0"/>
              </a:rPr>
              <a:t> x</a:t>
            </a:r>
            <a:r>
              <a:rPr kumimoji="1" lang="en-US" altLang="zh-CN" sz="3600" b="1" baseline="30000" dirty="0">
                <a:solidFill>
                  <a:srgbClr val="000000"/>
                </a:solidFill>
                <a:latin typeface="Times New Roman" pitchFamily="18" charset="0"/>
              </a:rPr>
              <a:t>2</a:t>
            </a:r>
            <a:r>
              <a:rPr kumimoji="1" lang="zh-CN" altLang="en-US" sz="3600" b="1" dirty="0">
                <a:solidFill>
                  <a:srgbClr val="000000"/>
                </a:solidFill>
                <a:latin typeface="Times New Roman" pitchFamily="18" charset="0"/>
              </a:rPr>
              <a:t>＞</a:t>
            </a:r>
            <a:r>
              <a:rPr kumimoji="1" lang="en-US" altLang="zh-CN" sz="3600" b="1" dirty="0">
                <a:solidFill>
                  <a:srgbClr val="000000"/>
                </a:solidFill>
                <a:latin typeface="Times New Roman" pitchFamily="18" charset="0"/>
              </a:rPr>
              <a:t>1};</a:t>
            </a:r>
          </a:p>
          <a:p>
            <a:pPr>
              <a:spcBef>
                <a:spcPct val="50000"/>
              </a:spcBef>
            </a:pPr>
            <a:r>
              <a:rPr kumimoji="1" lang="en-US" altLang="zh-CN" sz="3600" b="1" dirty="0">
                <a:solidFill>
                  <a:srgbClr val="000000"/>
                </a:solidFill>
                <a:latin typeface="Times New Roman" pitchFamily="18" charset="0"/>
              </a:rPr>
              <a:t>③ A={</a:t>
            </a:r>
            <a:r>
              <a:rPr kumimoji="1" lang="zh-CN" altLang="en-US" sz="3600" b="1" dirty="0">
                <a:solidFill>
                  <a:srgbClr val="000000"/>
                </a:solidFill>
                <a:latin typeface="Times New Roman" pitchFamily="18" charset="0"/>
              </a:rPr>
              <a:t>四边形</a:t>
            </a:r>
            <a:r>
              <a:rPr kumimoji="1" lang="en-US" altLang="zh-CN" sz="3600" b="1" dirty="0">
                <a:solidFill>
                  <a:srgbClr val="000000"/>
                </a:solidFill>
                <a:latin typeface="Times New Roman" pitchFamily="18" charset="0"/>
              </a:rPr>
              <a:t>},   B={</a:t>
            </a:r>
            <a:r>
              <a:rPr kumimoji="1" lang="zh-CN" altLang="en-US" sz="3600" b="1" dirty="0">
                <a:solidFill>
                  <a:srgbClr val="000000"/>
                </a:solidFill>
                <a:latin typeface="Times New Roman" pitchFamily="18" charset="0"/>
              </a:rPr>
              <a:t>多边形</a:t>
            </a:r>
            <a:r>
              <a:rPr kumimoji="1" lang="en-US" altLang="zh-CN" sz="3600" b="1" dirty="0">
                <a:solidFill>
                  <a:srgbClr val="000000"/>
                </a:solidFill>
                <a:latin typeface="Times New Roman" pitchFamily="18" charset="0"/>
              </a:rPr>
              <a:t>};</a:t>
            </a:r>
          </a:p>
          <a:p>
            <a:pPr>
              <a:spcBef>
                <a:spcPct val="50000"/>
              </a:spcBef>
            </a:pPr>
            <a:r>
              <a:rPr kumimoji="1" lang="en-US" altLang="zh-CN" sz="3600" b="1" dirty="0">
                <a:solidFill>
                  <a:srgbClr val="000000"/>
                </a:solidFill>
                <a:latin typeface="Times New Roman" pitchFamily="18" charset="0"/>
              </a:rPr>
              <a:t>④ A={x </a:t>
            </a:r>
            <a:r>
              <a:rPr kumimoji="1" lang="en-US" altLang="zh-CN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kumimoji="1" lang="en-US" altLang="zh-CN" sz="3600" b="1" dirty="0">
                <a:solidFill>
                  <a:srgbClr val="000000"/>
                </a:solidFill>
                <a:latin typeface="Times New Roman" pitchFamily="18" charset="0"/>
              </a:rPr>
              <a:t> x</a:t>
            </a:r>
            <a:r>
              <a:rPr kumimoji="1" lang="zh-CN" altLang="en-US" sz="3600" b="1" dirty="0">
                <a:solidFill>
                  <a:srgbClr val="000000"/>
                </a:solidFill>
                <a:latin typeface="Times New Roman" pitchFamily="18" charset="0"/>
              </a:rPr>
              <a:t>是两边相等的三角形</a:t>
            </a:r>
            <a:r>
              <a:rPr kumimoji="1" lang="en-US" altLang="zh-CN" sz="3600" b="1" dirty="0">
                <a:solidFill>
                  <a:srgbClr val="000000"/>
                </a:solidFill>
                <a:latin typeface="Times New Roman" pitchFamily="18" charset="0"/>
              </a:rPr>
              <a:t>},   </a:t>
            </a:r>
          </a:p>
          <a:p>
            <a:pPr>
              <a:spcBef>
                <a:spcPct val="50000"/>
              </a:spcBef>
            </a:pPr>
            <a:r>
              <a:rPr kumimoji="1" lang="en-US" altLang="zh-CN" sz="3600" b="1" dirty="0">
                <a:solidFill>
                  <a:srgbClr val="000000"/>
                </a:solidFill>
                <a:latin typeface="Times New Roman" pitchFamily="18" charset="0"/>
              </a:rPr>
              <a:t>      B={x</a:t>
            </a:r>
            <a:r>
              <a:rPr kumimoji="1" lang="en-US" altLang="zh-CN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kumimoji="1" lang="en-US" altLang="zh-CN" sz="3600" b="1" dirty="0">
                <a:solidFill>
                  <a:srgbClr val="000000"/>
                </a:solidFill>
                <a:latin typeface="Times New Roman" pitchFamily="18" charset="0"/>
              </a:rPr>
              <a:t>  x</a:t>
            </a:r>
            <a:r>
              <a:rPr kumimoji="1" lang="zh-CN" altLang="en-US" sz="3600" b="1" dirty="0">
                <a:solidFill>
                  <a:srgbClr val="000000"/>
                </a:solidFill>
                <a:latin typeface="Times New Roman" pitchFamily="18" charset="0"/>
              </a:rPr>
              <a:t>是等腰三角形</a:t>
            </a:r>
            <a:r>
              <a:rPr kumimoji="1" lang="en-US" altLang="zh-CN" sz="3600" b="1" dirty="0">
                <a:solidFill>
                  <a:srgbClr val="000000"/>
                </a:solidFill>
                <a:latin typeface="Times New Roman" pitchFamily="18" charset="0"/>
              </a:rPr>
              <a:t>} </a:t>
            </a:r>
            <a:r>
              <a:rPr kumimoji="1" lang="zh-CN" altLang="en-US" sz="3600" b="1" dirty="0">
                <a:solidFill>
                  <a:srgbClr val="000000"/>
                </a:solidFill>
                <a:latin typeface="Times New Roman" pitchFamily="18" charset="0"/>
              </a:rPr>
              <a:t>．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304800" y="548680"/>
            <a:ext cx="8443913" cy="3200876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dirty="0">
                <a:latin typeface="Times New Roman" pitchFamily="18" charset="0"/>
              </a:rPr>
              <a:t>  </a:t>
            </a:r>
            <a:r>
              <a:rPr kumimoji="1" lang="zh-CN" altLang="en-US" sz="4000" b="1" dirty="0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定  义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000000"/>
                </a:solidFill>
                <a:latin typeface="Times New Roman" pitchFamily="18" charset="0"/>
              </a:rPr>
              <a:t>      一般地</a:t>
            </a:r>
            <a:r>
              <a:rPr kumimoji="1" lang="en-US" altLang="zh-CN" sz="3600" b="1" dirty="0">
                <a:solidFill>
                  <a:srgbClr val="000000"/>
                </a:solidFill>
                <a:latin typeface="Times New Roman" pitchFamily="18" charset="0"/>
              </a:rPr>
              <a:t>,</a:t>
            </a:r>
            <a:r>
              <a:rPr kumimoji="1" lang="zh-CN" altLang="en-US" sz="3600" b="1" dirty="0">
                <a:solidFill>
                  <a:srgbClr val="000000"/>
                </a:solidFill>
                <a:latin typeface="Times New Roman" pitchFamily="18" charset="0"/>
              </a:rPr>
              <a:t>对于两个集合</a:t>
            </a:r>
            <a:r>
              <a:rPr kumimoji="1" lang="en-US" altLang="zh-CN" sz="3600" b="1" dirty="0">
                <a:solidFill>
                  <a:srgbClr val="000000"/>
                </a:solidFill>
                <a:latin typeface="Times New Roman" pitchFamily="18" charset="0"/>
              </a:rPr>
              <a:t>A</a:t>
            </a:r>
            <a:r>
              <a:rPr kumimoji="1" lang="zh-CN" altLang="en-US" sz="3600" b="1" dirty="0">
                <a:solidFill>
                  <a:srgbClr val="000000"/>
                </a:solidFill>
                <a:latin typeface="Times New Roman" pitchFamily="18" charset="0"/>
              </a:rPr>
              <a:t>与</a:t>
            </a:r>
            <a:r>
              <a:rPr kumimoji="1" lang="en-US" altLang="zh-CN" sz="3600" b="1" dirty="0">
                <a:solidFill>
                  <a:srgbClr val="000000"/>
                </a:solidFill>
                <a:latin typeface="Times New Roman" pitchFamily="18" charset="0"/>
              </a:rPr>
              <a:t>B</a:t>
            </a:r>
            <a:r>
              <a:rPr kumimoji="1" lang="zh-CN" altLang="en-US" sz="3600" b="1" dirty="0" smtClean="0">
                <a:solidFill>
                  <a:srgbClr val="000000"/>
                </a:solidFill>
                <a:latin typeface="Times New Roman" pitchFamily="18" charset="0"/>
              </a:rPr>
              <a:t>， 如果</a:t>
            </a:r>
            <a:r>
              <a:rPr kumimoji="1" lang="zh-CN" altLang="en-US" sz="3600" b="1" dirty="0">
                <a:solidFill>
                  <a:srgbClr val="000000"/>
                </a:solidFill>
                <a:latin typeface="Times New Roman" pitchFamily="18" charset="0"/>
              </a:rPr>
              <a:t>集合</a:t>
            </a:r>
            <a:r>
              <a:rPr kumimoji="1" lang="en-US" altLang="zh-CN" sz="3600" b="1" dirty="0">
                <a:solidFill>
                  <a:srgbClr val="000000"/>
                </a:solidFill>
                <a:latin typeface="Times New Roman" pitchFamily="18" charset="0"/>
              </a:rPr>
              <a:t>A</a:t>
            </a:r>
            <a:r>
              <a:rPr kumimoji="1" lang="zh-CN" altLang="en-US" sz="3600" b="1" dirty="0">
                <a:solidFill>
                  <a:srgbClr val="000000"/>
                </a:solidFill>
                <a:latin typeface="Times New Roman" pitchFamily="18" charset="0"/>
              </a:rPr>
              <a:t>中的</a:t>
            </a:r>
            <a:r>
              <a:rPr kumimoji="1" lang="zh-CN" altLang="en-US" sz="3600" b="1" dirty="0">
                <a:solidFill>
                  <a:srgbClr val="00FF00"/>
                </a:solidFill>
                <a:latin typeface="Times New Roman" pitchFamily="18" charset="0"/>
              </a:rPr>
              <a:t>任何</a:t>
            </a:r>
            <a:r>
              <a:rPr kumimoji="1" lang="zh-CN" altLang="en-US" sz="3600" b="1" dirty="0">
                <a:solidFill>
                  <a:srgbClr val="000000"/>
                </a:solidFill>
                <a:latin typeface="Times New Roman" pitchFamily="18" charset="0"/>
              </a:rPr>
              <a:t>一个元素都是 </a:t>
            </a:r>
            <a:r>
              <a:rPr kumimoji="1" lang="zh-CN" altLang="en-US" sz="3600" b="1" dirty="0" smtClean="0">
                <a:solidFill>
                  <a:srgbClr val="000000"/>
                </a:solidFill>
                <a:latin typeface="Times New Roman" pitchFamily="18" charset="0"/>
              </a:rPr>
              <a:t>集合</a:t>
            </a:r>
            <a:r>
              <a:rPr kumimoji="1" lang="en-US" altLang="zh-CN" sz="3600" b="1" dirty="0">
                <a:solidFill>
                  <a:srgbClr val="000000"/>
                </a:solidFill>
                <a:latin typeface="Times New Roman" pitchFamily="18" charset="0"/>
              </a:rPr>
              <a:t>B</a:t>
            </a:r>
            <a:r>
              <a:rPr kumimoji="1" lang="zh-CN" altLang="en-US" sz="3600" b="1" dirty="0">
                <a:solidFill>
                  <a:srgbClr val="000000"/>
                </a:solidFill>
                <a:latin typeface="Times New Roman" pitchFamily="18" charset="0"/>
              </a:rPr>
              <a:t>的元素</a:t>
            </a:r>
            <a:r>
              <a:rPr kumimoji="1" lang="en-US" altLang="zh-CN" sz="3600" b="1" dirty="0">
                <a:solidFill>
                  <a:srgbClr val="000000"/>
                </a:solidFill>
                <a:latin typeface="Times New Roman" pitchFamily="18" charset="0"/>
              </a:rPr>
              <a:t>,</a:t>
            </a:r>
            <a:r>
              <a:rPr kumimoji="1" lang="zh-CN" altLang="en-US" sz="3600" b="1" dirty="0">
                <a:solidFill>
                  <a:srgbClr val="000000"/>
                </a:solidFill>
                <a:latin typeface="Times New Roman" pitchFamily="18" charset="0"/>
              </a:rPr>
              <a:t>我们就说这两个集合有包含关系，称集合</a:t>
            </a:r>
            <a:r>
              <a:rPr kumimoji="1" lang="en-US" altLang="zh-CN" sz="3600" b="1" dirty="0">
                <a:solidFill>
                  <a:srgbClr val="000000"/>
                </a:solidFill>
                <a:latin typeface="Times New Roman" pitchFamily="18" charset="0"/>
              </a:rPr>
              <a:t>A</a:t>
            </a:r>
            <a:r>
              <a:rPr kumimoji="1" lang="zh-CN" altLang="en-US" sz="3600" b="1" dirty="0">
                <a:solidFill>
                  <a:srgbClr val="000000"/>
                </a:solidFill>
                <a:latin typeface="Times New Roman" pitchFamily="18" charset="0"/>
              </a:rPr>
              <a:t>为集合</a:t>
            </a:r>
            <a:r>
              <a:rPr kumimoji="1" lang="en-US" altLang="zh-CN" sz="3600" b="1" dirty="0">
                <a:solidFill>
                  <a:srgbClr val="000000"/>
                </a:solidFill>
                <a:latin typeface="Times New Roman" pitchFamily="18" charset="0"/>
              </a:rPr>
              <a:t>B</a:t>
            </a:r>
            <a:r>
              <a:rPr kumimoji="1" lang="zh-CN" altLang="en-US" sz="3600" b="1" dirty="0">
                <a:solidFill>
                  <a:srgbClr val="000000"/>
                </a:solidFill>
                <a:latin typeface="Times New Roman" pitchFamily="18" charset="0"/>
              </a:rPr>
              <a:t>的</a:t>
            </a:r>
            <a:r>
              <a:rPr kumimoji="1" lang="zh-CN" altLang="en-US" sz="3600" b="1" dirty="0">
                <a:solidFill>
                  <a:srgbClr val="FF0000"/>
                </a:solidFill>
                <a:latin typeface="Times New Roman" pitchFamily="18" charset="0"/>
              </a:rPr>
              <a:t>子集</a:t>
            </a:r>
            <a:r>
              <a:rPr kumimoji="1" lang="zh-CN" altLang="en-US" sz="3600" b="1" dirty="0">
                <a:solidFill>
                  <a:srgbClr val="000000"/>
                </a:solidFill>
                <a:latin typeface="Times New Roman" pitchFamily="18" charset="0"/>
              </a:rPr>
              <a:t>（</a:t>
            </a:r>
            <a:r>
              <a:rPr kumimoji="1" lang="en-US" altLang="zh-CN" sz="3600" b="1" dirty="0">
                <a:solidFill>
                  <a:srgbClr val="000000"/>
                </a:solidFill>
                <a:latin typeface="Times New Roman" pitchFamily="18" charset="0"/>
              </a:rPr>
              <a:t>subset</a:t>
            </a:r>
            <a:r>
              <a:rPr kumimoji="1" lang="zh-CN" altLang="en-US" sz="3600" b="1" dirty="0">
                <a:solidFill>
                  <a:srgbClr val="000000"/>
                </a:solidFill>
                <a:latin typeface="Times New Roman" pitchFamily="18" charset="0"/>
              </a:rPr>
              <a:t>）</a:t>
            </a:r>
          </a:p>
        </p:txBody>
      </p:sp>
      <p:grpSp>
        <p:nvGrpSpPr>
          <p:cNvPr id="6156" name="Group 12"/>
          <p:cNvGrpSpPr>
            <a:grpSpLocks/>
          </p:cNvGrpSpPr>
          <p:nvPr/>
        </p:nvGrpSpPr>
        <p:grpSpPr bwMode="auto">
          <a:xfrm>
            <a:off x="417512" y="3933056"/>
            <a:ext cx="8763000" cy="1584325"/>
            <a:chOff x="240" y="2205"/>
            <a:chExt cx="5520" cy="998"/>
          </a:xfrm>
        </p:grpSpPr>
        <p:sp>
          <p:nvSpPr>
            <p:cNvPr id="6147" name="Text Box 3"/>
            <p:cNvSpPr txBox="1">
              <a:spLocks noChangeArrowheads="1"/>
            </p:cNvSpPr>
            <p:nvPr/>
          </p:nvSpPr>
          <p:spPr bwMode="auto">
            <a:xfrm>
              <a:off x="240" y="2205"/>
              <a:ext cx="5520" cy="480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4400" b="1" dirty="0">
                  <a:solidFill>
                    <a:srgbClr val="000000"/>
                  </a:solidFill>
                  <a:latin typeface="Times New Roman" pitchFamily="18" charset="0"/>
                </a:rPr>
                <a:t>记作      </a:t>
              </a:r>
              <a:r>
                <a:rPr kumimoji="1" lang="en-US" altLang="zh-CN" sz="4400" b="1" dirty="0">
                  <a:solidFill>
                    <a:srgbClr val="000000"/>
                  </a:solidFill>
                  <a:latin typeface="Times New Roman" pitchFamily="18" charset="0"/>
                </a:rPr>
                <a:t>A       B</a:t>
              </a:r>
              <a:r>
                <a:rPr kumimoji="1" lang="zh-CN" altLang="en-US" sz="4400" b="1" dirty="0">
                  <a:solidFill>
                    <a:srgbClr val="000000"/>
                  </a:solidFill>
                  <a:latin typeface="Times New Roman" pitchFamily="18" charset="0"/>
                </a:rPr>
                <a:t>（或</a:t>
              </a:r>
              <a:r>
                <a:rPr kumimoji="1" lang="en-US" altLang="zh-CN" sz="4400" b="1" dirty="0">
                  <a:solidFill>
                    <a:srgbClr val="000000"/>
                  </a:solidFill>
                  <a:latin typeface="Times New Roman" pitchFamily="18" charset="0"/>
                </a:rPr>
                <a:t>B       A</a:t>
              </a:r>
              <a:r>
                <a:rPr kumimoji="1" lang="zh-CN" altLang="en-US" sz="4400" b="1" dirty="0">
                  <a:solidFill>
                    <a:srgbClr val="000000"/>
                  </a:solidFill>
                  <a:latin typeface="Times New Roman" pitchFamily="18" charset="0"/>
                </a:rPr>
                <a:t>）</a:t>
              </a:r>
              <a:endParaRPr kumimoji="1" lang="zh-CN" altLang="en-US" sz="4400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graphicFrame>
          <p:nvGraphicFramePr>
            <p:cNvPr id="6149" name="Object 5"/>
            <p:cNvGraphicFramePr>
              <a:graphicFrameLocks noChangeAspect="1"/>
            </p:cNvGraphicFramePr>
            <p:nvPr/>
          </p:nvGraphicFramePr>
          <p:xfrm>
            <a:off x="1824" y="2251"/>
            <a:ext cx="432" cy="447"/>
          </p:xfrm>
          <a:graphic>
            <a:graphicData uri="http://schemas.openxmlformats.org/presentationml/2006/ole">
              <p:oleObj spid="_x0000_s6159" name="Equation" r:id="rId4" imgW="4316040" imgH="3983040" progId="Equation.3">
                <p:embed/>
              </p:oleObj>
            </a:graphicData>
          </a:graphic>
        </p:graphicFrame>
        <p:graphicFrame>
          <p:nvGraphicFramePr>
            <p:cNvPr id="6150" name="Object 6"/>
            <p:cNvGraphicFramePr>
              <a:graphicFrameLocks noChangeAspect="1"/>
            </p:cNvGraphicFramePr>
            <p:nvPr/>
          </p:nvGraphicFramePr>
          <p:xfrm>
            <a:off x="3648" y="2299"/>
            <a:ext cx="431" cy="397"/>
          </p:xfrm>
          <a:graphic>
            <a:graphicData uri="http://schemas.openxmlformats.org/presentationml/2006/ole">
              <p:oleObj spid="_x0000_s6160" name="Equation" r:id="rId5" imgW="4316040" imgH="3983040" progId="Equation.3">
                <p:embed/>
              </p:oleObj>
            </a:graphicData>
          </a:graphic>
        </p:graphicFrame>
        <p:sp>
          <p:nvSpPr>
            <p:cNvPr id="6151" name="Text Box 7"/>
            <p:cNvSpPr txBox="1">
              <a:spLocks noChangeArrowheads="1"/>
            </p:cNvSpPr>
            <p:nvPr/>
          </p:nvSpPr>
          <p:spPr bwMode="auto">
            <a:xfrm>
              <a:off x="288" y="2723"/>
              <a:ext cx="5359" cy="480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4400" b="1" dirty="0">
                  <a:solidFill>
                    <a:srgbClr val="000000"/>
                  </a:solidFill>
                  <a:latin typeface="Times New Roman" pitchFamily="18" charset="0"/>
                </a:rPr>
                <a:t>读作“</a:t>
              </a:r>
              <a:r>
                <a:rPr kumimoji="1" lang="en-US" altLang="zh-CN" sz="4400" b="1" dirty="0">
                  <a:solidFill>
                    <a:srgbClr val="000000"/>
                  </a:solidFill>
                  <a:latin typeface="Times New Roman" pitchFamily="18" charset="0"/>
                </a:rPr>
                <a:t>A</a:t>
              </a:r>
              <a:r>
                <a:rPr kumimoji="1" lang="zh-CN" altLang="en-US" sz="4400" b="1" dirty="0">
                  <a:solidFill>
                    <a:srgbClr val="FF0000"/>
                  </a:solidFill>
                  <a:latin typeface="Times New Roman" pitchFamily="18" charset="0"/>
                </a:rPr>
                <a:t>含于</a:t>
              </a:r>
              <a:r>
                <a:rPr kumimoji="1" lang="en-US" altLang="zh-CN" sz="4400" b="1" dirty="0">
                  <a:solidFill>
                    <a:srgbClr val="000000"/>
                  </a:solidFill>
                  <a:latin typeface="Times New Roman" pitchFamily="18" charset="0"/>
                </a:rPr>
                <a:t>B”,</a:t>
              </a:r>
              <a:r>
                <a:rPr kumimoji="1" lang="zh-CN" altLang="en-US" sz="4400" b="1" dirty="0">
                  <a:solidFill>
                    <a:srgbClr val="000000"/>
                  </a:solidFill>
                  <a:latin typeface="Times New Roman" pitchFamily="18" charset="0"/>
                </a:rPr>
                <a:t>或“</a:t>
              </a:r>
              <a:r>
                <a:rPr kumimoji="1" lang="en-US" altLang="zh-CN" sz="4400" b="1" dirty="0">
                  <a:solidFill>
                    <a:srgbClr val="000000"/>
                  </a:solidFill>
                  <a:latin typeface="Times New Roman" pitchFamily="18" charset="0"/>
                </a:rPr>
                <a:t>B</a:t>
              </a:r>
              <a:r>
                <a:rPr kumimoji="1" lang="zh-CN" altLang="en-US" sz="4400" b="1" dirty="0" smtClean="0">
                  <a:solidFill>
                    <a:srgbClr val="FF0000"/>
                  </a:solidFill>
                  <a:latin typeface="Times New Roman" pitchFamily="18" charset="0"/>
                </a:rPr>
                <a:t>包含</a:t>
              </a:r>
              <a:r>
                <a:rPr kumimoji="1" lang="en-US" altLang="zh-CN" sz="4400" b="1" dirty="0" smtClean="0">
                  <a:solidFill>
                    <a:srgbClr val="000000"/>
                  </a:solidFill>
                  <a:latin typeface="Times New Roman" pitchFamily="18" charset="0"/>
                </a:rPr>
                <a:t>A</a:t>
              </a:r>
              <a:r>
                <a:rPr kumimoji="1" lang="en-US" altLang="zh-CN" sz="4400" b="1" dirty="0">
                  <a:solidFill>
                    <a:srgbClr val="000000"/>
                  </a:solidFill>
                  <a:latin typeface="Times New Roman" pitchFamily="18" charset="0"/>
                </a:rPr>
                <a:t>”</a:t>
              </a:r>
              <a:r>
                <a:rPr kumimoji="1" lang="zh-CN" altLang="en-US" sz="4400" b="1" dirty="0">
                  <a:solidFill>
                    <a:srgbClr val="000000"/>
                  </a:solidFill>
                  <a:latin typeface="Times New Roman" pitchFamily="18" charset="0"/>
                </a:rPr>
                <a:t>．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Oval 4"/>
          <p:cNvSpPr>
            <a:spLocks noChangeArrowheads="1"/>
          </p:cNvSpPr>
          <p:nvPr/>
        </p:nvSpPr>
        <p:spPr bwMode="auto">
          <a:xfrm>
            <a:off x="848668" y="2853208"/>
            <a:ext cx="3167063" cy="3240088"/>
          </a:xfrm>
          <a:prstGeom prst="ellipse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06" name="Oval 6"/>
          <p:cNvSpPr>
            <a:spLocks noChangeArrowheads="1"/>
          </p:cNvSpPr>
          <p:nvPr/>
        </p:nvSpPr>
        <p:spPr bwMode="auto">
          <a:xfrm>
            <a:off x="1229668" y="3691408"/>
            <a:ext cx="1439863" cy="1462088"/>
          </a:xfrm>
          <a:prstGeom prst="ellipse">
            <a:avLst/>
          </a:prstGeom>
          <a:solidFill>
            <a:srgbClr val="00FF00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2753668" y="3691408"/>
            <a:ext cx="647700" cy="762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4400" b="1">
                <a:latin typeface="Times New Roman" pitchFamily="18" charset="0"/>
              </a:rPr>
              <a:t>B</a:t>
            </a:r>
          </a:p>
        </p:txBody>
      </p:sp>
      <p:sp>
        <p:nvSpPr>
          <p:cNvPr id="25608" name="Rectangle 8"/>
          <p:cNvSpPr>
            <a:spLocks noChangeArrowheads="1"/>
          </p:cNvSpPr>
          <p:nvPr/>
        </p:nvSpPr>
        <p:spPr bwMode="auto">
          <a:xfrm>
            <a:off x="3755381" y="1245071"/>
            <a:ext cx="2195512" cy="10064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ctr"/>
            <a:r>
              <a:rPr kumimoji="1" lang="en-US" altLang="zh-CN" sz="6000" b="1">
                <a:solidFill>
                  <a:srgbClr val="FF0000"/>
                </a:solidFill>
                <a:latin typeface="Times New Roman" pitchFamily="18" charset="0"/>
              </a:rPr>
              <a:t>A     B</a:t>
            </a:r>
          </a:p>
        </p:txBody>
      </p:sp>
      <p:graphicFrame>
        <p:nvGraphicFramePr>
          <p:cNvPr id="25609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70756083"/>
              </p:ext>
            </p:extLst>
          </p:nvPr>
        </p:nvGraphicFramePr>
        <p:xfrm>
          <a:off x="4447531" y="1353021"/>
          <a:ext cx="973137" cy="898525"/>
        </p:xfrm>
        <a:graphic>
          <a:graphicData uri="http://schemas.openxmlformats.org/presentationml/2006/ole">
            <p:oleObj spid="_x0000_s25621" name="Equation" r:id="rId4" imgW="166320" imgH="155880" progId="Equation.3">
              <p:embed/>
            </p:oleObj>
          </a:graphicData>
        </a:graphic>
      </p:graphicFrame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1382068" y="3996208"/>
            <a:ext cx="1081088" cy="762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4400">
                <a:solidFill>
                  <a:srgbClr val="FF0000"/>
                </a:solidFill>
                <a:latin typeface="Times New Roman" pitchFamily="18" charset="0"/>
              </a:rPr>
              <a:t>A</a:t>
            </a:r>
          </a:p>
        </p:txBody>
      </p:sp>
      <p:sp>
        <p:nvSpPr>
          <p:cNvPr id="25611" name="Text Box 11"/>
          <p:cNvSpPr txBox="1">
            <a:spLocks noChangeArrowheads="1"/>
          </p:cNvSpPr>
          <p:nvPr/>
        </p:nvSpPr>
        <p:spPr bwMode="auto">
          <a:xfrm>
            <a:off x="772468" y="625946"/>
            <a:ext cx="7239000" cy="762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4400" b="1">
                <a:latin typeface="宋体" pitchFamily="2" charset="-122"/>
              </a:rPr>
              <a:t>下图叫做</a:t>
            </a:r>
            <a:r>
              <a:rPr kumimoji="1" lang="en-US" altLang="zh-CN" sz="4400" b="1">
                <a:latin typeface="Times New Roman" pitchFamily="18" charset="0"/>
              </a:rPr>
              <a:t>Venn</a:t>
            </a:r>
            <a:r>
              <a:rPr kumimoji="1" lang="zh-CN" altLang="en-US" sz="4400" b="1">
                <a:latin typeface="宋体" pitchFamily="2" charset="-122"/>
              </a:rPr>
              <a:t>图</a:t>
            </a:r>
            <a:r>
              <a:rPr kumimoji="1" lang="zh-CN" altLang="en-US" sz="4400">
                <a:latin typeface="Times New Roman" pitchFamily="18" charset="0"/>
              </a:rPr>
              <a:t> </a:t>
            </a:r>
          </a:p>
        </p:txBody>
      </p:sp>
      <p:graphicFrame>
        <p:nvGraphicFramePr>
          <p:cNvPr id="25612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17268234"/>
              </p:ext>
            </p:extLst>
          </p:nvPr>
        </p:nvGraphicFramePr>
        <p:xfrm>
          <a:off x="683568" y="2186458"/>
          <a:ext cx="6805613" cy="641350"/>
        </p:xfrm>
        <a:graphic>
          <a:graphicData uri="http://schemas.openxmlformats.org/presentationml/2006/ole">
            <p:oleObj spid="_x0000_s25622" name="Equation" r:id="rId5" imgW="2031840" imgH="203040" progId="Equation.DSMT4">
              <p:embed/>
            </p:oleObj>
          </a:graphicData>
        </a:graphic>
      </p:graphicFrame>
      <p:sp>
        <p:nvSpPr>
          <p:cNvPr id="25613" name="Rectangle 13"/>
          <p:cNvSpPr>
            <a:spLocks noChangeArrowheads="1"/>
          </p:cNvSpPr>
          <p:nvPr/>
        </p:nvSpPr>
        <p:spPr bwMode="auto">
          <a:xfrm>
            <a:off x="4201468" y="3326283"/>
            <a:ext cx="4267200" cy="25971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/>
          <a:lstStyle/>
          <a:p>
            <a:pPr marL="342900" indent="-342900" algn="just">
              <a:spcBef>
                <a:spcPct val="20000"/>
              </a:spcBef>
              <a:buClr>
                <a:schemeClr val="tx2"/>
              </a:buClr>
              <a:buSzPct val="90000"/>
              <a:buFont typeface="Symbol" pitchFamily="18" charset="2"/>
              <a:buChar char="¨"/>
            </a:pPr>
            <a:r>
              <a:rPr kumimoji="1" lang="zh-CN" altLang="en-US" sz="3200" b="1" dirty="0">
                <a:latin typeface="Times New Roman" pitchFamily="18" charset="0"/>
              </a:rPr>
              <a:t>注：有两种可能</a:t>
            </a:r>
            <a:endParaRPr kumimoji="1" lang="zh-CN" altLang="en-US" sz="3200" dirty="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90000"/>
              <a:buFont typeface="Symbol" pitchFamily="18" charset="2"/>
              <a:buChar char="¨"/>
            </a:pPr>
            <a:r>
              <a:rPr kumimoji="1" lang="zh-CN" altLang="en-US" sz="3200" b="1" dirty="0">
                <a:latin typeface="Times New Roman" pitchFamily="18" charset="0"/>
              </a:rPr>
              <a:t>（</a:t>
            </a:r>
            <a:r>
              <a:rPr kumimoji="1" lang="en-US" altLang="zh-CN" sz="3200" b="1" dirty="0">
                <a:latin typeface="Times New Roman" pitchFamily="18" charset="0"/>
              </a:rPr>
              <a:t>1</a:t>
            </a:r>
            <a:r>
              <a:rPr kumimoji="1" lang="zh-CN" altLang="en-US" sz="3200" b="1" dirty="0">
                <a:latin typeface="Times New Roman" pitchFamily="18" charset="0"/>
              </a:rPr>
              <a:t>）</a:t>
            </a:r>
            <a:r>
              <a:rPr kumimoji="1" lang="en-US" altLang="zh-CN" sz="3200" b="1" dirty="0">
                <a:latin typeface="Times New Roman" pitchFamily="18" charset="0"/>
              </a:rPr>
              <a:t>A</a:t>
            </a:r>
            <a:r>
              <a:rPr kumimoji="1" lang="zh-CN" altLang="en-US" sz="3200" b="1" dirty="0">
                <a:latin typeface="宋体" pitchFamily="2" charset="-122"/>
              </a:rPr>
              <a:t>是</a:t>
            </a:r>
            <a:r>
              <a:rPr kumimoji="1" lang="en-US" altLang="zh-CN" sz="3200" b="1" dirty="0">
                <a:latin typeface="Times New Roman" pitchFamily="18" charset="0"/>
              </a:rPr>
              <a:t>B</a:t>
            </a:r>
            <a:r>
              <a:rPr kumimoji="1" lang="zh-CN" altLang="en-US" sz="3200" b="1" dirty="0">
                <a:latin typeface="宋体" pitchFamily="2" charset="-122"/>
              </a:rPr>
              <a:t>的一部分；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90000"/>
              <a:buFont typeface="Symbol" pitchFamily="18" charset="2"/>
              <a:buChar char="¨"/>
            </a:pPr>
            <a:r>
              <a:rPr kumimoji="1" lang="zh-CN" altLang="en-US" sz="3200" b="1" dirty="0">
                <a:latin typeface="宋体" pitchFamily="2" charset="-122"/>
              </a:rPr>
              <a:t>（</a:t>
            </a:r>
            <a:r>
              <a:rPr kumimoji="1" lang="en-US" altLang="zh-CN" sz="3200" b="1" dirty="0">
                <a:latin typeface="Times New Roman" pitchFamily="18" charset="0"/>
              </a:rPr>
              <a:t>2</a:t>
            </a:r>
            <a:r>
              <a:rPr kumimoji="1" lang="zh-CN" altLang="en-US" sz="3200" b="1" dirty="0">
                <a:latin typeface="宋体" pitchFamily="2" charset="-122"/>
              </a:rPr>
              <a:t>）</a:t>
            </a:r>
            <a:r>
              <a:rPr kumimoji="1" lang="en-US" altLang="zh-CN" sz="3200" b="1" dirty="0">
                <a:latin typeface="Times New Roman" pitchFamily="18" charset="0"/>
              </a:rPr>
              <a:t>A</a:t>
            </a:r>
            <a:r>
              <a:rPr kumimoji="1" lang="zh-CN" altLang="en-US" sz="3200" b="1" dirty="0">
                <a:latin typeface="宋体" pitchFamily="2" charset="-122"/>
              </a:rPr>
              <a:t>与</a:t>
            </a:r>
            <a:r>
              <a:rPr kumimoji="1" lang="en-US" altLang="zh-CN" sz="3200" b="1" dirty="0">
                <a:latin typeface="Times New Roman" pitchFamily="18" charset="0"/>
              </a:rPr>
              <a:t>B</a:t>
            </a:r>
            <a:r>
              <a:rPr kumimoji="1" lang="zh-CN" altLang="en-US" sz="3200" b="1" dirty="0">
                <a:latin typeface="宋体" pitchFamily="2" charset="-122"/>
              </a:rPr>
              <a:t>是同一集合</a:t>
            </a:r>
            <a:r>
              <a:rPr kumimoji="1" lang="zh-CN" altLang="en-US" sz="3200" dirty="0">
                <a:latin typeface="Times New Roman" pitchFamily="18" charset="0"/>
              </a:rPr>
              <a:t> </a:t>
            </a:r>
            <a:r>
              <a:rPr kumimoji="1" lang="en-US" altLang="zh-CN" sz="3200" dirty="0" smtClean="0">
                <a:latin typeface="Times New Roman" pitchFamily="18" charset="0"/>
              </a:rPr>
              <a:t>.</a:t>
            </a:r>
            <a:endParaRPr kumimoji="1" lang="zh-CN" altLang="en-US" sz="3200" dirty="0">
              <a:latin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Oval 4"/>
          <p:cNvSpPr>
            <a:spLocks noChangeArrowheads="1"/>
          </p:cNvSpPr>
          <p:nvPr/>
        </p:nvSpPr>
        <p:spPr bwMode="auto">
          <a:xfrm>
            <a:off x="899046" y="2665413"/>
            <a:ext cx="2016125" cy="1944687"/>
          </a:xfrm>
          <a:prstGeom prst="ellipse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1402283" y="3314700"/>
            <a:ext cx="792163" cy="762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4400">
                <a:solidFill>
                  <a:srgbClr val="FF0000"/>
                </a:solidFill>
                <a:latin typeface="Times New Roman" pitchFamily="18" charset="0"/>
              </a:rPr>
              <a:t>B</a:t>
            </a:r>
          </a:p>
        </p:txBody>
      </p:sp>
      <p:sp>
        <p:nvSpPr>
          <p:cNvPr id="26630" name="Oval 6"/>
          <p:cNvSpPr>
            <a:spLocks noChangeArrowheads="1"/>
          </p:cNvSpPr>
          <p:nvPr/>
        </p:nvSpPr>
        <p:spPr bwMode="auto">
          <a:xfrm>
            <a:off x="3059633" y="3170238"/>
            <a:ext cx="1152525" cy="1152525"/>
          </a:xfrm>
          <a:prstGeom prst="ellipse">
            <a:avLst/>
          </a:prstGeom>
          <a:solidFill>
            <a:srgbClr val="0000FF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3275533" y="3314700"/>
            <a:ext cx="792163" cy="762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4400">
                <a:latin typeface="Times New Roman" pitchFamily="18" charset="0"/>
              </a:rPr>
              <a:t>A</a:t>
            </a:r>
          </a:p>
        </p:txBody>
      </p:sp>
      <p:sp>
        <p:nvSpPr>
          <p:cNvPr id="26633" name="Text Box 9"/>
          <p:cNvSpPr txBox="1">
            <a:spLocks noChangeArrowheads="1"/>
          </p:cNvSpPr>
          <p:nvPr/>
        </p:nvSpPr>
        <p:spPr bwMode="auto">
          <a:xfrm>
            <a:off x="1403747" y="981075"/>
            <a:ext cx="6624637" cy="8239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800" b="1">
                <a:solidFill>
                  <a:srgbClr val="000000"/>
                </a:solidFill>
                <a:latin typeface="Times New Roman" pitchFamily="18" charset="0"/>
              </a:rPr>
              <a:t>图中</a:t>
            </a:r>
            <a:r>
              <a:rPr kumimoji="1" lang="en-US" altLang="zh-CN" sz="4800" b="1">
                <a:solidFill>
                  <a:srgbClr val="000000"/>
                </a:solidFill>
                <a:latin typeface="Times New Roman" pitchFamily="18" charset="0"/>
              </a:rPr>
              <a:t>A</a:t>
            </a:r>
            <a:r>
              <a:rPr kumimoji="1" lang="zh-CN" altLang="en-US" sz="4800" b="1">
                <a:solidFill>
                  <a:srgbClr val="000000"/>
                </a:solidFill>
                <a:latin typeface="Times New Roman" pitchFamily="18" charset="0"/>
              </a:rPr>
              <a:t>是否为</a:t>
            </a:r>
            <a:r>
              <a:rPr kumimoji="1" lang="en-US" altLang="zh-CN" sz="4800" b="1">
                <a:solidFill>
                  <a:srgbClr val="000000"/>
                </a:solidFill>
                <a:latin typeface="Times New Roman" pitchFamily="18" charset="0"/>
              </a:rPr>
              <a:t>B</a:t>
            </a:r>
            <a:r>
              <a:rPr kumimoji="1" lang="zh-CN" altLang="en-US" sz="4800" b="1">
                <a:solidFill>
                  <a:srgbClr val="000000"/>
                </a:solidFill>
                <a:latin typeface="Times New Roman" pitchFamily="18" charset="0"/>
              </a:rPr>
              <a:t>的子集</a:t>
            </a:r>
            <a:r>
              <a:rPr kumimoji="1" lang="en-US" altLang="zh-CN" sz="4800" b="1">
                <a:solidFill>
                  <a:srgbClr val="000000"/>
                </a:solidFill>
                <a:latin typeface="Times New Roman" pitchFamily="18" charset="0"/>
              </a:rPr>
              <a:t>?</a:t>
            </a:r>
          </a:p>
        </p:txBody>
      </p:sp>
      <p:sp>
        <p:nvSpPr>
          <p:cNvPr id="26634" name="Text Box 10"/>
          <p:cNvSpPr txBox="1">
            <a:spLocks noChangeArrowheads="1"/>
          </p:cNvSpPr>
          <p:nvPr/>
        </p:nvSpPr>
        <p:spPr bwMode="auto">
          <a:xfrm>
            <a:off x="1907108" y="5114925"/>
            <a:ext cx="1657350" cy="762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4400">
                <a:solidFill>
                  <a:srgbClr val="000000"/>
                </a:solidFill>
                <a:latin typeface="Times New Roman" pitchFamily="18" charset="0"/>
              </a:rPr>
              <a:t>(1)</a:t>
            </a:r>
          </a:p>
        </p:txBody>
      </p:sp>
      <p:sp>
        <p:nvSpPr>
          <p:cNvPr id="26636" name="Oval 12"/>
          <p:cNvSpPr>
            <a:spLocks noChangeArrowheads="1"/>
          </p:cNvSpPr>
          <p:nvPr/>
        </p:nvSpPr>
        <p:spPr bwMode="auto">
          <a:xfrm>
            <a:off x="5147196" y="2665413"/>
            <a:ext cx="2016125" cy="1944687"/>
          </a:xfrm>
          <a:prstGeom prst="ellipse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37" name="Text Box 13"/>
          <p:cNvSpPr txBox="1">
            <a:spLocks noChangeArrowheads="1"/>
          </p:cNvSpPr>
          <p:nvPr/>
        </p:nvSpPr>
        <p:spPr bwMode="auto">
          <a:xfrm>
            <a:off x="5650433" y="3314700"/>
            <a:ext cx="792163" cy="762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4400">
                <a:solidFill>
                  <a:srgbClr val="FF0000"/>
                </a:solidFill>
                <a:latin typeface="Times New Roman" pitchFamily="18" charset="0"/>
              </a:rPr>
              <a:t>B</a:t>
            </a:r>
          </a:p>
        </p:txBody>
      </p:sp>
      <p:sp>
        <p:nvSpPr>
          <p:cNvPr id="26638" name="Oval 14"/>
          <p:cNvSpPr>
            <a:spLocks noChangeArrowheads="1"/>
          </p:cNvSpPr>
          <p:nvPr/>
        </p:nvSpPr>
        <p:spPr bwMode="auto">
          <a:xfrm>
            <a:off x="6587058" y="3170238"/>
            <a:ext cx="1152525" cy="1152525"/>
          </a:xfrm>
          <a:prstGeom prst="ellipse">
            <a:avLst/>
          </a:prstGeom>
          <a:solidFill>
            <a:srgbClr val="0000FF">
              <a:alpha val="61000"/>
            </a:srgbClr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39" name="Text Box 15"/>
          <p:cNvSpPr txBox="1">
            <a:spLocks noChangeArrowheads="1"/>
          </p:cNvSpPr>
          <p:nvPr/>
        </p:nvSpPr>
        <p:spPr bwMode="auto">
          <a:xfrm>
            <a:off x="6802958" y="3314700"/>
            <a:ext cx="792163" cy="762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4400">
                <a:latin typeface="Times New Roman" pitchFamily="18" charset="0"/>
              </a:rPr>
              <a:t>A</a:t>
            </a:r>
          </a:p>
        </p:txBody>
      </p:sp>
      <p:sp>
        <p:nvSpPr>
          <p:cNvPr id="26640" name="Text Box 16"/>
          <p:cNvSpPr txBox="1">
            <a:spLocks noChangeArrowheads="1"/>
          </p:cNvSpPr>
          <p:nvPr/>
        </p:nvSpPr>
        <p:spPr bwMode="auto">
          <a:xfrm>
            <a:off x="6442596" y="5114925"/>
            <a:ext cx="1657350" cy="762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4400">
                <a:solidFill>
                  <a:srgbClr val="000000"/>
                </a:solidFill>
                <a:latin typeface="Times New Roman" pitchFamily="18" charset="0"/>
              </a:rPr>
              <a:t>(2)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539552" y="548680"/>
            <a:ext cx="8763000" cy="5632311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>
                <a:latin typeface="Times New Roman" pitchFamily="18" charset="0"/>
              </a:rPr>
              <a:t>      </a:t>
            </a:r>
            <a:r>
              <a:rPr kumimoji="1" lang="zh-CN" altLang="en-US" sz="4000" b="1">
                <a:solidFill>
                  <a:srgbClr val="000000"/>
                </a:solidFill>
                <a:latin typeface="Times New Roman" pitchFamily="18" charset="0"/>
              </a:rPr>
              <a:t>判断集合</a:t>
            </a:r>
            <a:r>
              <a:rPr kumimoji="1" lang="en-US" altLang="zh-CN" sz="4000" b="1">
                <a:solidFill>
                  <a:srgbClr val="000000"/>
                </a:solidFill>
                <a:latin typeface="Times New Roman" pitchFamily="18" charset="0"/>
              </a:rPr>
              <a:t>A</a:t>
            </a:r>
            <a:r>
              <a:rPr kumimoji="1" lang="zh-CN" altLang="en-US" sz="4000" b="1">
                <a:solidFill>
                  <a:srgbClr val="000000"/>
                </a:solidFill>
                <a:latin typeface="Times New Roman" pitchFamily="18" charset="0"/>
              </a:rPr>
              <a:t>是否为集合</a:t>
            </a:r>
            <a:r>
              <a:rPr kumimoji="1" lang="en-US" altLang="zh-CN" sz="4000" b="1">
                <a:solidFill>
                  <a:srgbClr val="000000"/>
                </a:solidFill>
                <a:latin typeface="Times New Roman" pitchFamily="18" charset="0"/>
              </a:rPr>
              <a:t>B</a:t>
            </a:r>
            <a:r>
              <a:rPr kumimoji="1" lang="zh-CN" altLang="en-US" sz="4000" b="1">
                <a:solidFill>
                  <a:srgbClr val="000000"/>
                </a:solidFill>
                <a:latin typeface="Times New Roman" pitchFamily="18" charset="0"/>
              </a:rPr>
              <a:t>的子集，若是则在（     ）打√，若不是则在（     ）打</a:t>
            </a:r>
            <a:r>
              <a:rPr kumimoji="1" lang="en-US" altLang="zh-CN" sz="4000" b="1">
                <a:solidFill>
                  <a:srgbClr val="000000"/>
                </a:solidFill>
                <a:latin typeface="Times New Roman" pitchFamily="18" charset="0"/>
              </a:rPr>
              <a:t>×:</a:t>
            </a:r>
          </a:p>
          <a:p>
            <a:pPr>
              <a:spcBef>
                <a:spcPct val="50000"/>
              </a:spcBef>
            </a:pPr>
            <a:r>
              <a:rPr kumimoji="1" lang="en-US" altLang="zh-CN" sz="4000" b="1">
                <a:solidFill>
                  <a:srgbClr val="000000"/>
                </a:solidFill>
                <a:latin typeface="Times New Roman" pitchFamily="18" charset="0"/>
              </a:rPr>
              <a:t> ①A={1,3,5}, B={1,2,3,4,5,6}   (    )</a:t>
            </a:r>
          </a:p>
          <a:p>
            <a:pPr>
              <a:spcBef>
                <a:spcPct val="50000"/>
              </a:spcBef>
            </a:pPr>
            <a:r>
              <a:rPr kumimoji="1" lang="en-US" altLang="zh-CN" sz="4000" b="1">
                <a:solidFill>
                  <a:srgbClr val="000000"/>
                </a:solidFill>
                <a:latin typeface="Times New Roman" pitchFamily="18" charset="0"/>
              </a:rPr>
              <a:t> ②A={1,3,5}, B={1,3,6,9}         (    )</a:t>
            </a:r>
          </a:p>
          <a:p>
            <a:pPr>
              <a:spcBef>
                <a:spcPct val="50000"/>
              </a:spcBef>
            </a:pPr>
            <a:r>
              <a:rPr kumimoji="1" lang="en-US" altLang="zh-CN" sz="4000" b="1">
                <a:solidFill>
                  <a:srgbClr val="000000"/>
                </a:solidFill>
                <a:latin typeface="Times New Roman" pitchFamily="18" charset="0"/>
              </a:rPr>
              <a:t> ③A={0},   B={x  x</a:t>
            </a:r>
            <a:r>
              <a:rPr kumimoji="1" lang="en-US" altLang="zh-CN" sz="4000" b="1" baseline="30000">
                <a:solidFill>
                  <a:srgbClr val="000000"/>
                </a:solidFill>
                <a:latin typeface="Times New Roman" pitchFamily="18" charset="0"/>
              </a:rPr>
              <a:t>2</a:t>
            </a:r>
            <a:r>
              <a:rPr kumimoji="1" lang="en-US" altLang="zh-CN" sz="4000" b="1">
                <a:solidFill>
                  <a:srgbClr val="000000"/>
                </a:solidFill>
                <a:latin typeface="Times New Roman" pitchFamily="18" charset="0"/>
              </a:rPr>
              <a:t>+2=0}         (    )</a:t>
            </a:r>
          </a:p>
          <a:p>
            <a:pPr>
              <a:spcBef>
                <a:spcPct val="50000"/>
              </a:spcBef>
            </a:pPr>
            <a:r>
              <a:rPr kumimoji="1" lang="en-US" altLang="zh-CN" sz="4000" b="1">
                <a:solidFill>
                  <a:srgbClr val="000000"/>
                </a:solidFill>
                <a:latin typeface="Times New Roman" pitchFamily="18" charset="0"/>
              </a:rPr>
              <a:t> ④A={a,b,c,d},  B={d,b,c,a}     (    )</a:t>
            </a: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7279158" y="3666182"/>
            <a:ext cx="533400" cy="707886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4000" b="1">
                <a:solidFill>
                  <a:srgbClr val="FF0000"/>
                </a:solidFill>
                <a:latin typeface="Times New Roman" pitchFamily="18" charset="0"/>
              </a:rPr>
              <a:t>×</a:t>
            </a: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7336308" y="5085184"/>
            <a:ext cx="457200" cy="707886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kumimoji="1" lang="zh-CN" altLang="zh-CN" sz="4000">
              <a:latin typeface="Times New Roman" pitchFamily="18" charset="0"/>
            </a:endParaRPr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7422976" y="4581128"/>
            <a:ext cx="533400" cy="707886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4000" b="1">
                <a:solidFill>
                  <a:srgbClr val="FF0000"/>
                </a:solidFill>
                <a:latin typeface="Times New Roman" pitchFamily="18" charset="0"/>
              </a:rPr>
              <a:t>×</a:t>
            </a:r>
          </a:p>
        </p:txBody>
      </p: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7236296" y="2708920"/>
            <a:ext cx="533400" cy="707886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4000" b="1">
                <a:solidFill>
                  <a:srgbClr val="FF0000"/>
                </a:solidFill>
                <a:latin typeface="Times New Roman" pitchFamily="18" charset="0"/>
              </a:rPr>
              <a:t>√</a:t>
            </a:r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7307733" y="5550321"/>
            <a:ext cx="533400" cy="707886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4000" b="1">
                <a:solidFill>
                  <a:srgbClr val="FF0000"/>
                </a:solidFill>
                <a:latin typeface="Times New Roman" pitchFamily="18" charset="0"/>
              </a:rPr>
              <a:t>√</a:t>
            </a:r>
          </a:p>
        </p:txBody>
      </p:sp>
      <p:sp>
        <p:nvSpPr>
          <p:cNvPr id="7182" name="Text Box 14"/>
          <p:cNvSpPr txBox="1">
            <a:spLocks noChangeArrowheads="1"/>
          </p:cNvSpPr>
          <p:nvPr/>
        </p:nvSpPr>
        <p:spPr bwMode="auto">
          <a:xfrm>
            <a:off x="60325" y="76200"/>
            <a:ext cx="854075" cy="10668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endParaRPr kumimoji="1" lang="zh-CN" altLang="zh-CN" sz="4400">
              <a:latin typeface="Times New Roman" pitchFamily="18" charset="0"/>
            </a:endParaRPr>
          </a:p>
        </p:txBody>
      </p:sp>
      <p:sp>
        <p:nvSpPr>
          <p:cNvPr id="7183" name="Text Box 15"/>
          <p:cNvSpPr txBox="1">
            <a:spLocks noChangeArrowheads="1"/>
          </p:cNvSpPr>
          <p:nvPr/>
        </p:nvSpPr>
        <p:spPr bwMode="auto">
          <a:xfrm flipH="1">
            <a:off x="60325" y="0"/>
            <a:ext cx="854075" cy="9144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4400">
              <a:latin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/>
      <p:bldP spid="7177" grpId="0"/>
      <p:bldP spid="7180" grpId="0"/>
      <p:bldP spid="718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359469" y="1571625"/>
            <a:ext cx="8424863" cy="22891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>
                <a:solidFill>
                  <a:srgbClr val="000000"/>
                </a:solidFill>
                <a:latin typeface="Times New Roman" pitchFamily="18" charset="0"/>
              </a:rPr>
              <a:t>       </a:t>
            </a:r>
            <a:r>
              <a:rPr kumimoji="1" lang="zh-CN" altLang="en-US" sz="3600" b="1">
                <a:solidFill>
                  <a:srgbClr val="000000"/>
                </a:solidFill>
                <a:latin typeface="Times New Roman" pitchFamily="18" charset="0"/>
              </a:rPr>
              <a:t>一般地</a:t>
            </a:r>
            <a:r>
              <a:rPr kumimoji="1" lang="en-US" altLang="zh-CN" sz="3600" b="1">
                <a:solidFill>
                  <a:srgbClr val="000000"/>
                </a:solidFill>
                <a:latin typeface="Times New Roman" pitchFamily="18" charset="0"/>
              </a:rPr>
              <a:t>,</a:t>
            </a:r>
            <a:r>
              <a:rPr kumimoji="1" lang="zh-CN" altLang="en-US" sz="3600" b="1">
                <a:solidFill>
                  <a:srgbClr val="000000"/>
                </a:solidFill>
                <a:latin typeface="Times New Roman" pitchFamily="18" charset="0"/>
              </a:rPr>
              <a:t>对于两个集合</a:t>
            </a:r>
            <a:r>
              <a:rPr kumimoji="1" lang="en-US" altLang="zh-CN" sz="3600" b="1">
                <a:solidFill>
                  <a:srgbClr val="000000"/>
                </a:solidFill>
                <a:latin typeface="Times New Roman" pitchFamily="18" charset="0"/>
              </a:rPr>
              <a:t>A</a:t>
            </a:r>
            <a:r>
              <a:rPr kumimoji="1" lang="zh-CN" altLang="en-US" sz="3600" b="1">
                <a:solidFill>
                  <a:srgbClr val="000000"/>
                </a:solidFill>
                <a:latin typeface="Times New Roman" pitchFamily="18" charset="0"/>
              </a:rPr>
              <a:t>与</a:t>
            </a:r>
            <a:r>
              <a:rPr kumimoji="1" lang="en-US" altLang="zh-CN" sz="3600" b="1">
                <a:solidFill>
                  <a:srgbClr val="000000"/>
                </a:solidFill>
                <a:latin typeface="Times New Roman" pitchFamily="18" charset="0"/>
              </a:rPr>
              <a:t>B,  </a:t>
            </a:r>
            <a:r>
              <a:rPr kumimoji="1" lang="zh-CN" altLang="en-US" sz="3600" b="1">
                <a:solidFill>
                  <a:srgbClr val="000000"/>
                </a:solidFill>
                <a:latin typeface="Times New Roman" pitchFamily="18" charset="0"/>
              </a:rPr>
              <a:t>如果集合</a:t>
            </a:r>
            <a:r>
              <a:rPr kumimoji="1" lang="en-US" altLang="zh-CN" sz="3600" b="1">
                <a:solidFill>
                  <a:srgbClr val="000000"/>
                </a:solidFill>
                <a:latin typeface="Times New Roman" pitchFamily="18" charset="0"/>
              </a:rPr>
              <a:t>A</a:t>
            </a:r>
            <a:r>
              <a:rPr kumimoji="1" lang="zh-CN" altLang="en-US" sz="3600" b="1">
                <a:solidFill>
                  <a:srgbClr val="000000"/>
                </a:solidFill>
                <a:latin typeface="Times New Roman" pitchFamily="18" charset="0"/>
              </a:rPr>
              <a:t>中的任何一个元素都是 集合</a:t>
            </a:r>
            <a:r>
              <a:rPr kumimoji="1" lang="en-US" altLang="zh-CN" sz="3600" b="1">
                <a:solidFill>
                  <a:srgbClr val="000000"/>
                </a:solidFill>
                <a:latin typeface="Times New Roman" pitchFamily="18" charset="0"/>
              </a:rPr>
              <a:t>B</a:t>
            </a:r>
            <a:r>
              <a:rPr kumimoji="1" lang="zh-CN" altLang="en-US" sz="3600" b="1">
                <a:solidFill>
                  <a:srgbClr val="000000"/>
                </a:solidFill>
                <a:latin typeface="Times New Roman" pitchFamily="18" charset="0"/>
              </a:rPr>
              <a:t>的元素</a:t>
            </a:r>
            <a:r>
              <a:rPr kumimoji="1" lang="en-US" altLang="zh-CN" sz="3600" b="1">
                <a:solidFill>
                  <a:srgbClr val="000000"/>
                </a:solidFill>
                <a:latin typeface="Times New Roman" pitchFamily="18" charset="0"/>
              </a:rPr>
              <a:t>,</a:t>
            </a:r>
            <a:r>
              <a:rPr kumimoji="1" lang="zh-CN" altLang="en-US" sz="3600" b="1">
                <a:solidFill>
                  <a:srgbClr val="FF0000"/>
                </a:solidFill>
                <a:latin typeface="Times New Roman" pitchFamily="18" charset="0"/>
              </a:rPr>
              <a:t>同时</a:t>
            </a:r>
            <a:r>
              <a:rPr kumimoji="1" lang="zh-CN" altLang="en-US" sz="3600" b="1">
                <a:solidFill>
                  <a:srgbClr val="000000"/>
                </a:solidFill>
                <a:latin typeface="Times New Roman" pitchFamily="18" charset="0"/>
              </a:rPr>
              <a:t>集合</a:t>
            </a:r>
            <a:r>
              <a:rPr kumimoji="1" lang="en-US" altLang="zh-CN" sz="3600" b="1">
                <a:solidFill>
                  <a:srgbClr val="000000"/>
                </a:solidFill>
                <a:latin typeface="Times New Roman" pitchFamily="18" charset="0"/>
              </a:rPr>
              <a:t>B</a:t>
            </a:r>
            <a:r>
              <a:rPr kumimoji="1" lang="zh-CN" altLang="en-US" sz="3600" b="1">
                <a:solidFill>
                  <a:srgbClr val="000000"/>
                </a:solidFill>
                <a:latin typeface="Times New Roman" pitchFamily="18" charset="0"/>
              </a:rPr>
              <a:t>中的任何一个元素都是集合</a:t>
            </a:r>
            <a:r>
              <a:rPr kumimoji="1" lang="en-US" altLang="zh-CN" sz="3600" b="1">
                <a:solidFill>
                  <a:srgbClr val="000000"/>
                </a:solidFill>
                <a:latin typeface="Times New Roman" pitchFamily="18" charset="0"/>
              </a:rPr>
              <a:t>A</a:t>
            </a:r>
            <a:r>
              <a:rPr kumimoji="1" lang="zh-CN" altLang="en-US" sz="3600" b="1">
                <a:solidFill>
                  <a:srgbClr val="000000"/>
                </a:solidFill>
                <a:latin typeface="Times New Roman" pitchFamily="18" charset="0"/>
              </a:rPr>
              <a:t>的元素</a:t>
            </a:r>
            <a:r>
              <a:rPr kumimoji="1" lang="en-US" altLang="zh-CN" sz="3600" b="1">
                <a:solidFill>
                  <a:srgbClr val="000000"/>
                </a:solidFill>
                <a:latin typeface="Times New Roman" pitchFamily="18" charset="0"/>
              </a:rPr>
              <a:t>,</a:t>
            </a:r>
            <a:r>
              <a:rPr kumimoji="1" lang="zh-CN" altLang="en-US" sz="3600" b="1">
                <a:solidFill>
                  <a:srgbClr val="000000"/>
                </a:solidFill>
                <a:latin typeface="Times New Roman" pitchFamily="18" charset="0"/>
              </a:rPr>
              <a:t>则称集合</a:t>
            </a:r>
            <a:r>
              <a:rPr kumimoji="1" lang="en-US" altLang="zh-CN" sz="3600" b="1">
                <a:solidFill>
                  <a:srgbClr val="000000"/>
                </a:solidFill>
                <a:latin typeface="Times New Roman" pitchFamily="18" charset="0"/>
              </a:rPr>
              <a:t>A</a:t>
            </a:r>
            <a:r>
              <a:rPr kumimoji="1" lang="zh-CN" altLang="en-US" sz="3600" b="1">
                <a:solidFill>
                  <a:srgbClr val="FF0000"/>
                </a:solidFill>
                <a:latin typeface="Times New Roman" pitchFamily="18" charset="0"/>
              </a:rPr>
              <a:t>等于</a:t>
            </a:r>
            <a:r>
              <a:rPr kumimoji="1" lang="zh-CN" altLang="en-US" sz="3600" b="1">
                <a:solidFill>
                  <a:srgbClr val="000000"/>
                </a:solidFill>
                <a:latin typeface="Times New Roman" pitchFamily="18" charset="0"/>
              </a:rPr>
              <a:t>集合</a:t>
            </a:r>
            <a:r>
              <a:rPr kumimoji="1" lang="en-US" altLang="zh-CN" sz="3600" b="1">
                <a:solidFill>
                  <a:srgbClr val="000000"/>
                </a:solidFill>
                <a:latin typeface="Times New Roman" pitchFamily="18" charset="0"/>
              </a:rPr>
              <a:t>B,</a:t>
            </a:r>
            <a:r>
              <a:rPr kumimoji="1" lang="zh-CN" altLang="en-US" sz="3600" b="1">
                <a:solidFill>
                  <a:srgbClr val="000000"/>
                </a:solidFill>
                <a:latin typeface="Times New Roman" pitchFamily="18" charset="0"/>
              </a:rPr>
              <a:t>记作                     </a:t>
            </a:r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3710682" y="3789363"/>
            <a:ext cx="5105400" cy="762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kumimoji="1" lang="zh-CN" altLang="zh-CN" sz="4400">
              <a:latin typeface="Times New Roman" pitchFamily="18" charset="0"/>
            </a:endParaRP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7111122" y="3214686"/>
            <a:ext cx="1584325" cy="6413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 dirty="0">
                <a:latin typeface="Times New Roman" pitchFamily="18" charset="0"/>
              </a:rPr>
              <a:t>  </a:t>
            </a:r>
            <a:r>
              <a:rPr kumimoji="1" lang="en-US" altLang="zh-CN" sz="3600" b="1" dirty="0">
                <a:solidFill>
                  <a:srgbClr val="FF0000"/>
                </a:solidFill>
                <a:latin typeface="Times New Roman" pitchFamily="18" charset="0"/>
              </a:rPr>
              <a:t>A=B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467544" y="653787"/>
            <a:ext cx="172354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 defTabSz="914400" eaLnBrk="1" latinLnBrk="0" hangingPunct="1">
              <a:buNone/>
              <a:defRPr sz="4800" b="1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华文新魏" pitchFamily="2" charset="-122"/>
              </a:defRPr>
            </a:lvl1pPr>
          </a:lstStyle>
          <a:p>
            <a:r>
              <a:rPr lang="zh-CN" altLang="en-US" dirty="0"/>
              <a:t>定  义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2262882" y="3994150"/>
            <a:ext cx="4721225" cy="762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 b="1" dirty="0">
                <a:solidFill>
                  <a:srgbClr val="0000FF"/>
                </a:solidFill>
                <a:latin typeface="Times New Roman" pitchFamily="18" charset="0"/>
              </a:rPr>
              <a:t>若</a:t>
            </a:r>
            <a:r>
              <a:rPr kumimoji="1" lang="en-US" altLang="zh-CN" sz="4400" b="1" dirty="0" smtClean="0">
                <a:solidFill>
                  <a:srgbClr val="0000FF"/>
                </a:solidFill>
                <a:latin typeface="Times New Roman" pitchFamily="18" charset="0"/>
              </a:rPr>
              <a:t>A      </a:t>
            </a:r>
            <a:r>
              <a:rPr kumimoji="1" lang="en-US" altLang="zh-CN" sz="4400" b="1" dirty="0">
                <a:solidFill>
                  <a:srgbClr val="0000FF"/>
                </a:solidFill>
                <a:latin typeface="Times New Roman" pitchFamily="18" charset="0"/>
              </a:rPr>
              <a:t>B</a:t>
            </a:r>
            <a:r>
              <a:rPr kumimoji="1" lang="zh-CN" altLang="en-US" sz="4400" b="1" dirty="0">
                <a:solidFill>
                  <a:srgbClr val="0000FF"/>
                </a:solidFill>
                <a:latin typeface="Times New Roman" pitchFamily="18" charset="0"/>
              </a:rPr>
              <a:t>且</a:t>
            </a:r>
            <a:r>
              <a:rPr kumimoji="1" lang="en-US" altLang="zh-CN" sz="4400" b="1" dirty="0" smtClean="0">
                <a:solidFill>
                  <a:srgbClr val="0000FF"/>
                </a:solidFill>
                <a:latin typeface="Times New Roman" pitchFamily="18" charset="0"/>
              </a:rPr>
              <a:t>B      </a:t>
            </a:r>
            <a:r>
              <a:rPr kumimoji="1" lang="en-US" altLang="zh-CN" sz="4400" b="1" dirty="0">
                <a:solidFill>
                  <a:srgbClr val="0000FF"/>
                </a:solidFill>
                <a:latin typeface="Times New Roman" pitchFamily="18" charset="0"/>
              </a:rPr>
              <a:t>A,</a:t>
            </a:r>
          </a:p>
        </p:txBody>
      </p:sp>
      <p:graphicFrame>
        <p:nvGraphicFramePr>
          <p:cNvPr id="922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0593773"/>
              </p:ext>
            </p:extLst>
          </p:nvPr>
        </p:nvGraphicFramePr>
        <p:xfrm>
          <a:off x="5339466" y="4065588"/>
          <a:ext cx="914400" cy="633412"/>
        </p:xfrm>
        <a:graphic>
          <a:graphicData uri="http://schemas.openxmlformats.org/presentationml/2006/ole">
            <p:oleObj spid="_x0000_s9233" name="Equation" r:id="rId4" imgW="3983040" imgH="3983040" progId="Equation.3">
              <p:embed/>
            </p:oleObj>
          </a:graphicData>
        </a:graphic>
      </p:graphicFrame>
      <p:graphicFrame>
        <p:nvGraphicFramePr>
          <p:cNvPr id="9224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45780076"/>
              </p:ext>
            </p:extLst>
          </p:nvPr>
        </p:nvGraphicFramePr>
        <p:xfrm>
          <a:off x="3191564" y="4065588"/>
          <a:ext cx="990600" cy="633412"/>
        </p:xfrm>
        <a:graphic>
          <a:graphicData uri="http://schemas.openxmlformats.org/presentationml/2006/ole">
            <p:oleObj spid="_x0000_s9234" name="Equation" r:id="rId5" imgW="166320" imgH="155880" progId="Equation.3">
              <p:embed/>
            </p:oleObj>
          </a:graphicData>
        </a:graphic>
      </p:graphicFrame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6801544" y="4000504"/>
            <a:ext cx="2667000" cy="762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 b="1" dirty="0">
                <a:solidFill>
                  <a:srgbClr val="0000FF"/>
                </a:solidFill>
                <a:latin typeface="Times New Roman" pitchFamily="18" charset="0"/>
              </a:rPr>
              <a:t>则</a:t>
            </a:r>
            <a:r>
              <a:rPr kumimoji="1" lang="en-US" altLang="zh-CN" sz="4400" b="1" dirty="0">
                <a:solidFill>
                  <a:srgbClr val="0000FF"/>
                </a:solidFill>
                <a:latin typeface="Times New Roman" pitchFamily="18" charset="0"/>
              </a:rPr>
              <a:t>A</a:t>
            </a:r>
            <a:r>
              <a:rPr kumimoji="1" lang="en-US" altLang="zh-CN" sz="4400" b="1" dirty="0">
                <a:solidFill>
                  <a:srgbClr val="FF0000"/>
                </a:solidFill>
                <a:latin typeface="Times New Roman" pitchFamily="18" charset="0"/>
              </a:rPr>
              <a:t>=</a:t>
            </a:r>
            <a:r>
              <a:rPr kumimoji="1" lang="en-US" altLang="zh-CN" sz="4400" b="1" dirty="0">
                <a:solidFill>
                  <a:srgbClr val="0000FF"/>
                </a:solidFill>
                <a:latin typeface="Times New Roman" pitchFamily="18" charset="0"/>
              </a:rPr>
              <a:t>B;</a:t>
            </a:r>
          </a:p>
        </p:txBody>
      </p:sp>
      <p:sp>
        <p:nvSpPr>
          <p:cNvPr id="9229" name="Text Box 13"/>
          <p:cNvSpPr txBox="1">
            <a:spLocks noChangeArrowheads="1"/>
          </p:cNvSpPr>
          <p:nvPr/>
        </p:nvSpPr>
        <p:spPr bwMode="auto">
          <a:xfrm>
            <a:off x="2302569" y="4743450"/>
            <a:ext cx="3240088" cy="762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 b="1">
                <a:solidFill>
                  <a:srgbClr val="0000FF"/>
                </a:solidFill>
                <a:latin typeface="Times New Roman" pitchFamily="18" charset="0"/>
              </a:rPr>
              <a:t>反之</a:t>
            </a:r>
            <a:r>
              <a:rPr kumimoji="1" lang="en-US" altLang="zh-CN" sz="4400" b="1">
                <a:solidFill>
                  <a:srgbClr val="0000FF"/>
                </a:solidFill>
                <a:latin typeface="Times New Roman" pitchFamily="18" charset="0"/>
              </a:rPr>
              <a:t>,</a:t>
            </a:r>
            <a:r>
              <a:rPr kumimoji="1" lang="zh-CN" altLang="en-US" sz="4400" b="1">
                <a:solidFill>
                  <a:srgbClr val="0000FF"/>
                </a:solidFill>
                <a:latin typeface="Times New Roman" pitchFamily="18" charset="0"/>
              </a:rPr>
              <a:t>亦然</a:t>
            </a:r>
            <a:r>
              <a:rPr kumimoji="1" lang="en-US" altLang="zh-CN" sz="4400" b="1">
                <a:solidFill>
                  <a:srgbClr val="0000FF"/>
                </a:solidFill>
                <a:latin typeface="Times New Roman" pitchFamily="18" charset="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6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1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3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3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utoUpdateAnimBg="0"/>
      <p:bldP spid="9220" grpId="0" autoUpdateAnimBg="0"/>
      <p:bldP spid="9222" grpId="0" autoUpdateAnimBg="0"/>
      <p:bldP spid="9228" grpId="0" autoUpdateAnimBg="0"/>
      <p:bldP spid="92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328171" y="548680"/>
            <a:ext cx="172354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 defTabSz="914400" eaLnBrk="1" latinLnBrk="0" hangingPunct="1">
              <a:buNone/>
              <a:defRPr sz="4800" b="1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华文新魏" pitchFamily="2" charset="-122"/>
              </a:defRPr>
            </a:lvl1pPr>
          </a:lstStyle>
          <a:p>
            <a:r>
              <a:rPr lang="zh-CN" altLang="en-US" dirty="0"/>
              <a:t>定  义</a:t>
            </a:r>
          </a:p>
        </p:txBody>
      </p:sp>
      <p:graphicFrame>
        <p:nvGraphicFramePr>
          <p:cNvPr id="1024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22857877"/>
              </p:ext>
            </p:extLst>
          </p:nvPr>
        </p:nvGraphicFramePr>
        <p:xfrm>
          <a:off x="7236296" y="1268760"/>
          <a:ext cx="685800" cy="633413"/>
        </p:xfrm>
        <a:graphic>
          <a:graphicData uri="http://schemas.openxmlformats.org/presentationml/2006/ole">
            <p:oleObj spid="_x0000_s10260" name="Equation" r:id="rId4" imgW="166320" imgH="155880" progId="Equation.3">
              <p:embed/>
            </p:oleObj>
          </a:graphicData>
        </a:graphic>
      </p:graphicFrame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1476251" y="4506010"/>
            <a:ext cx="2808288" cy="762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400" b="1">
                <a:solidFill>
                  <a:srgbClr val="000000"/>
                </a:solidFill>
                <a:latin typeface="Times New Roman" pitchFamily="18" charset="0"/>
              </a:rPr>
              <a:t>Venn</a:t>
            </a:r>
            <a:r>
              <a:rPr kumimoji="1" lang="zh-CN" altLang="en-US" sz="4400" b="1">
                <a:solidFill>
                  <a:srgbClr val="000000"/>
                </a:solidFill>
                <a:latin typeface="Times New Roman" pitchFamily="18" charset="0"/>
              </a:rPr>
              <a:t>图为</a:t>
            </a:r>
          </a:p>
        </p:txBody>
      </p:sp>
      <p:sp>
        <p:nvSpPr>
          <p:cNvPr id="10246" name="Oval 6"/>
          <p:cNvSpPr>
            <a:spLocks noChangeArrowheads="1"/>
          </p:cNvSpPr>
          <p:nvPr/>
        </p:nvSpPr>
        <p:spPr bwMode="auto">
          <a:xfrm>
            <a:off x="5607051" y="3611925"/>
            <a:ext cx="2590800" cy="2590800"/>
          </a:xfrm>
          <a:prstGeom prst="ellipse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7" name="Oval 7"/>
          <p:cNvSpPr>
            <a:spLocks noChangeArrowheads="1"/>
          </p:cNvSpPr>
          <p:nvPr/>
        </p:nvSpPr>
        <p:spPr bwMode="auto">
          <a:xfrm>
            <a:off x="6876926" y="4429488"/>
            <a:ext cx="1143000" cy="1219200"/>
          </a:xfrm>
          <a:prstGeom prst="ellipse">
            <a:avLst/>
          </a:prstGeom>
          <a:solidFill>
            <a:srgbClr val="00FFFF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7092826" y="4645388"/>
            <a:ext cx="685800" cy="762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4400">
                <a:solidFill>
                  <a:srgbClr val="000000"/>
                </a:solidFill>
                <a:latin typeface="Times New Roman" pitchFamily="18" charset="0"/>
              </a:rPr>
              <a:t>A</a:t>
            </a: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5868864" y="3926250"/>
            <a:ext cx="1295400" cy="9144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5400">
                <a:solidFill>
                  <a:srgbClr val="FF0000"/>
                </a:solidFill>
                <a:latin typeface="Times New Roman" pitchFamily="18" charset="0"/>
              </a:rPr>
              <a:t>B</a:t>
            </a:r>
          </a:p>
        </p:txBody>
      </p:sp>
      <p:grpSp>
        <p:nvGrpSpPr>
          <p:cNvPr id="10252" name="Group 12"/>
          <p:cNvGrpSpPr>
            <a:grpSpLocks/>
          </p:cNvGrpSpPr>
          <p:nvPr/>
        </p:nvGrpSpPr>
        <p:grpSpPr bwMode="auto">
          <a:xfrm>
            <a:off x="317376" y="1270685"/>
            <a:ext cx="8458200" cy="2678113"/>
            <a:chOff x="336" y="912"/>
            <a:chExt cx="5328" cy="1687"/>
          </a:xfrm>
        </p:grpSpPr>
        <p:sp>
          <p:nvSpPr>
            <p:cNvPr id="10243" name="Text Box 3"/>
            <p:cNvSpPr txBox="1">
              <a:spLocks noChangeArrowheads="1"/>
            </p:cNvSpPr>
            <p:nvPr/>
          </p:nvSpPr>
          <p:spPr bwMode="auto">
            <a:xfrm>
              <a:off x="336" y="912"/>
              <a:ext cx="5328" cy="1687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4000" b="1" dirty="0">
                  <a:solidFill>
                    <a:srgbClr val="000000"/>
                  </a:solidFill>
                  <a:latin typeface="Times New Roman" pitchFamily="18" charset="0"/>
                </a:rPr>
                <a:t>       </a:t>
              </a:r>
              <a:r>
                <a:rPr kumimoji="1" lang="zh-CN" altLang="en-US" sz="4000" b="1" dirty="0">
                  <a:solidFill>
                    <a:srgbClr val="000000"/>
                  </a:solidFill>
                  <a:latin typeface="Times New Roman" pitchFamily="18" charset="0"/>
                </a:rPr>
                <a:t>对于两个集合</a:t>
              </a:r>
              <a:r>
                <a:rPr kumimoji="1" lang="en-US" altLang="zh-CN" sz="4000" b="1" dirty="0">
                  <a:solidFill>
                    <a:srgbClr val="000000"/>
                  </a:solidFill>
                  <a:latin typeface="Times New Roman" pitchFamily="18" charset="0"/>
                </a:rPr>
                <a:t>A</a:t>
              </a:r>
              <a:r>
                <a:rPr kumimoji="1" lang="zh-CN" altLang="en-US" sz="4000" b="1" dirty="0">
                  <a:solidFill>
                    <a:srgbClr val="000000"/>
                  </a:solidFill>
                  <a:latin typeface="Times New Roman" pitchFamily="18" charset="0"/>
                </a:rPr>
                <a:t>与</a:t>
              </a:r>
              <a:r>
                <a:rPr kumimoji="1" lang="en-US" altLang="zh-CN" sz="4000" b="1" dirty="0">
                  <a:solidFill>
                    <a:srgbClr val="000000"/>
                  </a:solidFill>
                  <a:latin typeface="Times New Roman" pitchFamily="18" charset="0"/>
                </a:rPr>
                <a:t>B,</a:t>
              </a:r>
              <a:r>
                <a:rPr kumimoji="1" lang="zh-CN" altLang="en-US" sz="4000" b="1" dirty="0">
                  <a:solidFill>
                    <a:srgbClr val="000000"/>
                  </a:solidFill>
                  <a:latin typeface="Times New Roman" pitchFamily="18" charset="0"/>
                </a:rPr>
                <a:t>如果</a:t>
              </a:r>
              <a:r>
                <a:rPr kumimoji="1" lang="en-US" altLang="zh-CN" sz="4000" b="1" dirty="0">
                  <a:solidFill>
                    <a:srgbClr val="000000"/>
                  </a:solidFill>
                  <a:latin typeface="Times New Roman" pitchFamily="18" charset="0"/>
                </a:rPr>
                <a:t>A       B,</a:t>
              </a:r>
              <a:r>
                <a:rPr kumimoji="1" lang="zh-CN" altLang="en-US" sz="4000" b="1" dirty="0">
                  <a:solidFill>
                    <a:srgbClr val="000000"/>
                  </a:solidFill>
                  <a:latin typeface="Times New Roman" pitchFamily="18" charset="0"/>
                </a:rPr>
                <a:t>但存在元素                 </a:t>
              </a:r>
              <a:r>
                <a:rPr kumimoji="1" lang="en-US" altLang="zh-CN" sz="4000" b="1" dirty="0">
                  <a:solidFill>
                    <a:srgbClr val="000000"/>
                  </a:solidFill>
                  <a:latin typeface="Times New Roman" pitchFamily="18" charset="0"/>
                </a:rPr>
                <a:t>,</a:t>
              </a:r>
              <a:r>
                <a:rPr kumimoji="1" lang="zh-CN" altLang="en-US" sz="4000" b="1" dirty="0">
                  <a:solidFill>
                    <a:srgbClr val="000000"/>
                  </a:solidFill>
                  <a:latin typeface="Times New Roman" pitchFamily="18" charset="0"/>
                </a:rPr>
                <a:t>则称集合</a:t>
              </a:r>
              <a:r>
                <a:rPr kumimoji="1" lang="en-US" altLang="zh-CN" sz="4000" b="1" dirty="0">
                  <a:solidFill>
                    <a:srgbClr val="000000"/>
                  </a:solidFill>
                  <a:latin typeface="Times New Roman" pitchFamily="18" charset="0"/>
                </a:rPr>
                <a:t>A</a:t>
              </a:r>
              <a:r>
                <a:rPr kumimoji="1" lang="zh-CN" altLang="en-US" sz="4000" b="1" dirty="0">
                  <a:solidFill>
                    <a:srgbClr val="000000"/>
                  </a:solidFill>
                  <a:latin typeface="Times New Roman" pitchFamily="18" charset="0"/>
                </a:rPr>
                <a:t>是集合</a:t>
              </a:r>
              <a:r>
                <a:rPr kumimoji="1" lang="en-US" altLang="zh-CN" sz="4000" b="1" dirty="0">
                  <a:solidFill>
                    <a:srgbClr val="000000"/>
                  </a:solidFill>
                  <a:latin typeface="Times New Roman" pitchFamily="18" charset="0"/>
                </a:rPr>
                <a:t>B</a:t>
              </a:r>
              <a:r>
                <a:rPr kumimoji="1" lang="zh-CN" altLang="en-US" sz="4000" b="1" dirty="0">
                  <a:solidFill>
                    <a:srgbClr val="000000"/>
                  </a:solidFill>
                  <a:latin typeface="Times New Roman" pitchFamily="18" charset="0"/>
                </a:rPr>
                <a:t>的</a:t>
              </a:r>
              <a:r>
                <a:rPr kumimoji="1" lang="zh-CN" altLang="en-US" sz="4400" b="1" dirty="0">
                  <a:solidFill>
                    <a:srgbClr val="FF0000"/>
                  </a:solidFill>
                  <a:latin typeface="Times New Roman" pitchFamily="18" charset="0"/>
                </a:rPr>
                <a:t>真子集</a:t>
              </a:r>
              <a:r>
                <a:rPr kumimoji="1" lang="en-US" altLang="zh-CN" sz="4400" b="1" dirty="0">
                  <a:solidFill>
                    <a:srgbClr val="FF0000"/>
                  </a:solidFill>
                  <a:latin typeface="Times New Roman" pitchFamily="18" charset="0"/>
                </a:rPr>
                <a:t>(proper subset)</a:t>
              </a:r>
              <a:r>
                <a:rPr kumimoji="1" lang="zh-CN" altLang="en-US" sz="4400" b="1" dirty="0">
                  <a:solidFill>
                    <a:srgbClr val="FF0000"/>
                  </a:solidFill>
                  <a:latin typeface="Times New Roman" pitchFamily="18" charset="0"/>
                </a:rPr>
                <a:t>．</a:t>
              </a:r>
              <a:r>
                <a:rPr kumimoji="1" lang="zh-CN" altLang="en-US" sz="4400" b="1" dirty="0">
                  <a:solidFill>
                    <a:srgbClr val="000000"/>
                  </a:solidFill>
                  <a:latin typeface="Times New Roman" pitchFamily="18" charset="0"/>
                </a:rPr>
                <a:t>记作</a:t>
              </a:r>
              <a:r>
                <a:rPr kumimoji="1" lang="en-US" altLang="zh-CN" sz="4400" b="1" dirty="0">
                  <a:solidFill>
                    <a:srgbClr val="000000"/>
                  </a:solidFill>
                  <a:latin typeface="Times New Roman" pitchFamily="18" charset="0"/>
                </a:rPr>
                <a:t>A    B</a:t>
              </a:r>
              <a:endParaRPr kumimoji="1" lang="en-US" altLang="zh-CN" sz="4000" b="1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pic>
          <p:nvPicPr>
            <p:cNvPr id="10250" name="Picture 10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067" y="2273"/>
              <a:ext cx="225" cy="225"/>
            </a:xfrm>
            <a:prstGeom prst="rect">
              <a:avLst/>
            </a:prstGeom>
            <a:noFill/>
          </p:spPr>
        </p:pic>
        <p:graphicFrame>
          <p:nvGraphicFramePr>
            <p:cNvPr id="10251" name="Object 1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3106129180"/>
                </p:ext>
              </p:extLst>
            </p:nvPr>
          </p:nvGraphicFramePr>
          <p:xfrm>
            <a:off x="2000" y="1319"/>
            <a:ext cx="1334" cy="373"/>
          </p:xfrm>
          <a:graphic>
            <a:graphicData uri="http://schemas.openxmlformats.org/presentationml/2006/ole">
              <p:oleObj spid="_x0000_s10261" name="公式" r:id="rId6" imgW="888614" imgH="215806" progId="Equation.3">
                <p:embed/>
              </p:oleObj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autoUpdateAnimBg="0"/>
      <p:bldP spid="10246" grpId="0" animBg="1"/>
      <p:bldP spid="10247" grpId="0" animBg="1"/>
      <p:bldP spid="10248" grpId="0" autoUpdateAnimBg="0"/>
      <p:bldP spid="10249" grpId="0" autoUpdateAnimBg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785</Words>
  <Application>Microsoft Office PowerPoint</Application>
  <PresentationFormat>全屏显示(4:3)</PresentationFormat>
  <Paragraphs>101</Paragraphs>
  <Slides>18</Slides>
  <Notes>18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自定义设计方案</vt:lpstr>
      <vt:lpstr>公式</vt:lpstr>
      <vt:lpstr>Equation</vt:lpstr>
      <vt:lpstr>幻灯片 1</vt:lpstr>
      <vt:lpstr>复习引入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注意易混符号 </vt:lpstr>
      <vt:lpstr>例1（1） 写出N，Z，Q，R的包含关系，并用Venn图表示 （2） 判断下列写法是否正确 ①Φ     A ②Φ    A   ③ A     A ④A     A</vt:lpstr>
      <vt:lpstr>幻灯片 13</vt:lpstr>
      <vt:lpstr>重要结论</vt:lpstr>
      <vt:lpstr>幻灯片 15</vt:lpstr>
      <vt:lpstr>幻灯片 16</vt:lpstr>
      <vt:lpstr>幻灯片 17</vt:lpstr>
      <vt:lpstr>幻灯片 18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created xsi:type="dcterms:W3CDTF">2013-09-23T02:43:55Z</dcterms:created>
  <dcterms:modified xsi:type="dcterms:W3CDTF">2013-10-18T08:43:38Z</dcterms:modified>
</cp:coreProperties>
</file>