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7" r:id="rId1"/>
  </p:sldMasterIdLst>
  <p:notesMasterIdLst>
    <p:notesMasterId r:id="rId12"/>
  </p:notesMasterIdLst>
  <p:handoutMasterIdLst>
    <p:handoutMasterId r:id="rId13"/>
  </p:handoutMasterIdLst>
  <p:sldIdLst>
    <p:sldId id="610" r:id="rId2"/>
    <p:sldId id="601" r:id="rId3"/>
    <p:sldId id="602" r:id="rId4"/>
    <p:sldId id="603" r:id="rId5"/>
    <p:sldId id="604" r:id="rId6"/>
    <p:sldId id="605" r:id="rId7"/>
    <p:sldId id="606" r:id="rId8"/>
    <p:sldId id="607" r:id="rId9"/>
    <p:sldId id="608" r:id="rId10"/>
    <p:sldId id="609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66"/>
    <a:srgbClr val="66FF33"/>
    <a:srgbClr val="FFFF00"/>
    <a:srgbClr val="FF9900"/>
    <a:srgbClr val="B2B2B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668" autoAdjust="0"/>
    <p:restoredTop sz="94660"/>
  </p:normalViewPr>
  <p:slideViewPr>
    <p:cSldViewPr>
      <p:cViewPr>
        <p:scale>
          <a:sx n="70" d="100"/>
          <a:sy n="70" d="100"/>
        </p:scale>
        <p:origin x="-1656" y="-396"/>
      </p:cViewPr>
      <p:guideLst>
        <p:guide orient="horz" pos="2064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image" Target="../media/image25.wmf"/><Relationship Id="rId3" Type="http://schemas.openxmlformats.org/officeDocument/2006/relationships/image" Target="../media/image15.emf"/><Relationship Id="rId7" Type="http://schemas.openxmlformats.org/officeDocument/2006/relationships/image" Target="../media/image19.wmf"/><Relationship Id="rId12" Type="http://schemas.openxmlformats.org/officeDocument/2006/relationships/image" Target="../media/image24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11" Type="http://schemas.openxmlformats.org/officeDocument/2006/relationships/image" Target="../media/image23.wmf"/><Relationship Id="rId5" Type="http://schemas.openxmlformats.org/officeDocument/2006/relationships/image" Target="../media/image17.wmf"/><Relationship Id="rId10" Type="http://schemas.openxmlformats.org/officeDocument/2006/relationships/image" Target="../media/image22.wmf"/><Relationship Id="rId4" Type="http://schemas.openxmlformats.org/officeDocument/2006/relationships/image" Target="../media/image16.wmf"/><Relationship Id="rId9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9" Type="http://schemas.openxmlformats.org/officeDocument/2006/relationships/image" Target="../media/image3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4" Type="http://schemas.openxmlformats.org/officeDocument/2006/relationships/image" Target="../media/image3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5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 altLang="zh-CN"/>
          </a:p>
        </p:txBody>
      </p:sp>
      <p:sp>
        <p:nvSpPr>
          <p:cNvPr id="7075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2CBFEF4D-A0FC-4270-92FB-86EAD8C7108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965199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 altLang="zh-CN"/>
          </a:p>
        </p:txBody>
      </p:sp>
      <p:sp>
        <p:nvSpPr>
          <p:cNvPr id="931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90F0F41F-F2D2-4056-B3A1-21BF480D595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7359516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0BBA41-E00F-469D-9CEF-774E14CB2784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70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4661F4-27DF-4947-8AB3-F2B834A24220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70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8F245E-0F86-4865-9E1C-4D5F8A6AED5D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68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4100D2-D5C7-4A4C-9DBC-77A9421C1EB4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69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D3908B-FC87-4E9E-9134-F700F16362DA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69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45310A-8067-4B82-B74C-009EAB3D5937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69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706BDB-2C97-4C38-B1D2-420064D77030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69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680894-38D4-4E56-A509-B93DFF6AC697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69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6A8E99-3E33-46EC-8A81-63035D35DF36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70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9EF3AF-9D3A-4677-AFE4-0F6A128ACB4C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70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D37B9F-BD6B-4875-8A06-911BB8DCBABE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35B6F38-7C4A-4E77-A337-8A9588DC74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63569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D37B9F-BD6B-4875-8A06-911BB8DCBABE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35B6F38-7C4A-4E77-A337-8A9588DC74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52845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D37B9F-BD6B-4875-8A06-911BB8DCBABE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35B6F38-7C4A-4E77-A337-8A9588DC74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37408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D37B9F-BD6B-4875-8A06-911BB8DCBABE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35B6F38-7C4A-4E77-A337-8A9588DC74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10009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D37B9F-BD6B-4875-8A06-911BB8DCBABE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35B6F38-7C4A-4E77-A337-8A9588DC74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52947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D37B9F-BD6B-4875-8A06-911BB8DCBABE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35B6F38-7C4A-4E77-A337-8A9588DC74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77732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D37B9F-BD6B-4875-8A06-911BB8DCBABE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35B6F38-7C4A-4E77-A337-8A9588DC74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06471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D37B9F-BD6B-4875-8A06-911BB8DCBABE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35B6F38-7C4A-4E77-A337-8A9588DC74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59586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D37B9F-BD6B-4875-8A06-911BB8DCBABE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35B6F38-7C4A-4E77-A337-8A9588DC74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05617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D37B9F-BD6B-4875-8A06-911BB8DCBABE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35B6F38-7C4A-4E77-A337-8A9588DC74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24794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D37B9F-BD6B-4875-8A06-911BB8DCBABE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35B6F38-7C4A-4E77-A337-8A9588DC74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45615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4514" name="Picture 2" descr="C:\Documents and Settings\Administrator\桌面\用过素材\www.Gm1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"/>
            <a:ext cx="9165609" cy="68742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4515" name="Picture 3" descr="\\192.168.1.155\share\PPT\PPT素材包\矩形框\矩形框8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65609" cy="68997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5608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9.bin"/><Relationship Id="rId5" Type="http://schemas.openxmlformats.org/officeDocument/2006/relationships/oleObject" Target="../embeddings/oleObject38.bin"/><Relationship Id="rId4" Type="http://schemas.openxmlformats.org/officeDocument/2006/relationships/oleObject" Target="../embeddings/oleObject37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10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oleObject" Target="../embeddings/oleObject20.bin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14.bin"/><Relationship Id="rId12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3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22.bin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1.bin"/><Relationship Id="rId9" Type="http://schemas.openxmlformats.org/officeDocument/2006/relationships/oleObject" Target="../embeddings/oleObject16.bin"/><Relationship Id="rId14" Type="http://schemas.openxmlformats.org/officeDocument/2006/relationships/oleObject" Target="../embeddings/oleObject2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27.bin"/><Relationship Id="rId12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6.bin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5.bin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4.bin"/><Relationship Id="rId9" Type="http://schemas.openxmlformats.org/officeDocument/2006/relationships/oleObject" Target="../embeddings/oleObject2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5.bin"/><Relationship Id="rId5" Type="http://schemas.openxmlformats.org/officeDocument/2006/relationships/oleObject" Target="../embeddings/oleObject34.bin"/><Relationship Id="rId4" Type="http://schemas.openxmlformats.org/officeDocument/2006/relationships/oleObject" Target="../embeddings/oleObject3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桌面\用过素材\www.Gm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"/>
            <a:ext cx="9165609" cy="68742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5539" name="WordArt 3"/>
          <p:cNvSpPr>
            <a:spLocks noChangeArrowheads="1" noChangeShapeType="1" noTextEdit="1"/>
          </p:cNvSpPr>
          <p:nvPr/>
        </p:nvSpPr>
        <p:spPr bwMode="gray">
          <a:xfrm>
            <a:off x="2057400" y="2438400"/>
            <a:ext cx="51054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6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中宋"/>
                <a:ea typeface="华文中宋"/>
              </a:rPr>
              <a:t>全集</a:t>
            </a:r>
            <a:r>
              <a:rPr lang="zh-CN" altLang="en-US" kern="10" dirty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6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中宋"/>
                <a:ea typeface="华文中宋"/>
              </a:rPr>
              <a:t>和补集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3490" name="Group 2"/>
          <p:cNvGrpSpPr>
            <a:grpSpLocks/>
          </p:cNvGrpSpPr>
          <p:nvPr/>
        </p:nvGrpSpPr>
        <p:grpSpPr bwMode="auto">
          <a:xfrm>
            <a:off x="304800" y="938212"/>
            <a:ext cx="9144000" cy="2054225"/>
            <a:chOff x="0" y="144"/>
            <a:chExt cx="5760" cy="1294"/>
          </a:xfrm>
        </p:grpSpPr>
        <p:sp>
          <p:nvSpPr>
            <p:cNvPr id="703491" name="Text Box 3"/>
            <p:cNvSpPr txBox="1">
              <a:spLocks noChangeArrowheads="1"/>
            </p:cNvSpPr>
            <p:nvPr/>
          </p:nvSpPr>
          <p:spPr bwMode="auto">
            <a:xfrm>
              <a:off x="0" y="144"/>
              <a:ext cx="5760" cy="1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latin typeface="宋体" pitchFamily="2" charset="-122"/>
                </a:rPr>
                <a:t>   </a:t>
              </a:r>
              <a:r>
                <a:rPr lang="zh-CN" altLang="en-US">
                  <a:latin typeface="宋体" pitchFamily="2" charset="-122"/>
                </a:rPr>
                <a:t>例</a:t>
              </a:r>
              <a:r>
                <a:rPr lang="en-US" altLang="zh-CN">
                  <a:latin typeface="宋体" pitchFamily="2" charset="-122"/>
                </a:rPr>
                <a:t>4 </a:t>
              </a:r>
              <a:r>
                <a:rPr lang="zh-CN" altLang="en-US">
                  <a:latin typeface="宋体" pitchFamily="2" charset="-122"/>
                </a:rPr>
                <a:t>设全集</a:t>
              </a:r>
              <a:r>
                <a:rPr lang="en-US" altLang="zh-CN">
                  <a:latin typeface="宋体" pitchFamily="2" charset="-122"/>
                </a:rPr>
                <a:t>U={1</a:t>
              </a:r>
              <a:r>
                <a:rPr lang="zh-CN" altLang="en-US">
                  <a:latin typeface="宋体" pitchFamily="2" charset="-122"/>
                </a:rPr>
                <a:t>，</a:t>
              </a:r>
              <a:r>
                <a:rPr lang="en-US" altLang="zh-CN">
                  <a:latin typeface="宋体" pitchFamily="2" charset="-122"/>
                </a:rPr>
                <a:t>2</a:t>
              </a:r>
              <a:r>
                <a:rPr lang="zh-CN" altLang="en-US">
                  <a:latin typeface="宋体" pitchFamily="2" charset="-122"/>
                </a:rPr>
                <a:t>，</a:t>
              </a:r>
              <a:r>
                <a:rPr lang="en-US" altLang="zh-CN">
                  <a:latin typeface="宋体" pitchFamily="2" charset="-122"/>
                </a:rPr>
                <a:t>3</a:t>
              </a:r>
              <a:r>
                <a:rPr lang="zh-CN" altLang="en-US">
                  <a:latin typeface="宋体" pitchFamily="2" charset="-122"/>
                </a:rPr>
                <a:t>，</a:t>
              </a:r>
              <a:r>
                <a:rPr lang="en-US" altLang="zh-CN">
                  <a:latin typeface="宋体" pitchFamily="2" charset="-122"/>
                </a:rPr>
                <a:t>4</a:t>
              </a:r>
              <a:r>
                <a:rPr lang="zh-CN" altLang="en-US">
                  <a:latin typeface="宋体" pitchFamily="2" charset="-122"/>
                </a:rPr>
                <a:t>，</a:t>
              </a:r>
              <a:r>
                <a:rPr lang="en-US" altLang="zh-CN">
                  <a:latin typeface="宋体" pitchFamily="2" charset="-122"/>
                </a:rPr>
                <a:t>5}</a:t>
              </a:r>
              <a:r>
                <a:rPr lang="zh-CN" altLang="en-US">
                  <a:latin typeface="宋体" pitchFamily="2" charset="-122"/>
                </a:rPr>
                <a:t>，集合  		                                 </a:t>
              </a:r>
            </a:p>
            <a:p>
              <a:pPr>
                <a:spcBef>
                  <a:spcPct val="50000"/>
                </a:spcBef>
              </a:pPr>
              <a:r>
                <a:rPr lang="zh-CN" altLang="en-US">
                  <a:latin typeface="宋体" pitchFamily="2" charset="-122"/>
                </a:rPr>
                <a:t>已知               ，求实数   的值</a:t>
              </a:r>
              <a:r>
                <a:rPr lang="en-US" altLang="zh-CN">
                  <a:latin typeface="宋体" pitchFamily="2" charset="-122"/>
                </a:rPr>
                <a:t>.</a:t>
              </a:r>
            </a:p>
          </p:txBody>
        </p:sp>
        <p:graphicFrame>
          <p:nvGraphicFramePr>
            <p:cNvPr id="703492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24760308"/>
                </p:ext>
              </p:extLst>
            </p:nvPr>
          </p:nvGraphicFramePr>
          <p:xfrm>
            <a:off x="0" y="536"/>
            <a:ext cx="2544" cy="472"/>
          </p:xfrm>
          <a:graphic>
            <a:graphicData uri="http://schemas.openxmlformats.org/presentationml/2006/ole">
              <p:oleObj spid="_x0000_s703508" name="Equation" r:id="rId4" imgW="1485720" imgH="228600" progId="Equation.DSMT4">
                <p:embed/>
              </p:oleObj>
            </a:graphicData>
          </a:graphic>
        </p:graphicFrame>
        <p:graphicFrame>
          <p:nvGraphicFramePr>
            <p:cNvPr id="703493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573544457"/>
                </p:ext>
              </p:extLst>
            </p:nvPr>
          </p:nvGraphicFramePr>
          <p:xfrm>
            <a:off x="2544" y="576"/>
            <a:ext cx="2784" cy="415"/>
          </p:xfrm>
          <a:graphic>
            <a:graphicData uri="http://schemas.openxmlformats.org/presentationml/2006/ole">
              <p:oleObj spid="_x0000_s703509" name="Equation" r:id="rId5" imgW="1536480" imgH="228600" progId="Equation.DSMT4">
                <p:embed/>
              </p:oleObj>
            </a:graphicData>
          </a:graphic>
        </p:graphicFrame>
        <p:graphicFrame>
          <p:nvGraphicFramePr>
            <p:cNvPr id="703494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806593153"/>
                </p:ext>
              </p:extLst>
            </p:nvPr>
          </p:nvGraphicFramePr>
          <p:xfrm>
            <a:off x="672" y="1056"/>
            <a:ext cx="2208" cy="382"/>
          </p:xfrm>
          <a:graphic>
            <a:graphicData uri="http://schemas.openxmlformats.org/presentationml/2006/ole">
              <p:oleObj spid="_x0000_s703510" name="Equation" r:id="rId6" imgW="1320480" imgH="228600" progId="Equation.DSMT4">
                <p:embed/>
              </p:oleObj>
            </a:graphicData>
          </a:graphic>
        </p:graphicFrame>
        <p:graphicFrame>
          <p:nvGraphicFramePr>
            <p:cNvPr id="703495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546088591"/>
                </p:ext>
              </p:extLst>
            </p:nvPr>
          </p:nvGraphicFramePr>
          <p:xfrm>
            <a:off x="3976" y="1056"/>
            <a:ext cx="480" cy="374"/>
          </p:xfrm>
          <a:graphic>
            <a:graphicData uri="http://schemas.openxmlformats.org/presentationml/2006/ole">
              <p:oleObj spid="_x0000_s703511" name="Equation" r:id="rId7" imgW="253800" imgH="203040" progId="Equation.DSMT4">
                <p:embed/>
              </p:oleObj>
            </a:graphicData>
          </a:graphic>
        </p:graphicFrame>
      </p:grpSp>
      <p:graphicFrame>
        <p:nvGraphicFramePr>
          <p:cNvPr id="70349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818290496"/>
              </p:ext>
            </p:extLst>
          </p:nvPr>
        </p:nvGraphicFramePr>
        <p:xfrm>
          <a:off x="2667000" y="3148012"/>
          <a:ext cx="2590800" cy="647700"/>
        </p:xfrm>
        <a:graphic>
          <a:graphicData uri="http://schemas.openxmlformats.org/presentationml/2006/ole">
            <p:oleObj spid="_x0000_s703512" name="Equation" r:id="rId8" imgW="799920" imgH="203040" progId="Equation.DSMT4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106" name="Text Box 2"/>
          <p:cNvSpPr txBox="1">
            <a:spLocks noChangeArrowheads="1"/>
          </p:cNvSpPr>
          <p:nvPr/>
        </p:nvSpPr>
        <p:spPr bwMode="auto">
          <a:xfrm>
            <a:off x="838200" y="458450"/>
            <a:ext cx="1828800" cy="1446550"/>
          </a:xfrm>
          <a:prstGeom prst="rect">
            <a:avLst/>
          </a:prstGeom>
        </p:spPr>
        <p:txBody>
          <a:bodyPr wrap="none" fromWordArt="1"/>
          <a:lstStyle>
            <a:defPPr>
              <a:defRPr lang="zh-CN"/>
            </a:defPPr>
            <a:lvl1pPr marL="0" algn="ctr" defTabSz="914400" eaLnBrk="1" latinLnBrk="0" hangingPunct="1">
              <a:defRPr sz="4400" kern="10">
                <a:ln w="635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隶书" pitchFamily="49" charset="-122"/>
                <a:ea typeface="隶书" pitchFamily="49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>
                <a:solidFill>
                  <a:srgbClr val="FF3300"/>
                </a:solidFill>
              </a:rPr>
              <a:t>问题提出</a:t>
            </a:r>
          </a:p>
        </p:txBody>
      </p:sp>
      <p:sp>
        <p:nvSpPr>
          <p:cNvPr id="687107" name="Text Box 3"/>
          <p:cNvSpPr txBox="1">
            <a:spLocks noChangeArrowheads="1"/>
          </p:cNvSpPr>
          <p:nvPr/>
        </p:nvSpPr>
        <p:spPr bwMode="auto">
          <a:xfrm>
            <a:off x="609600" y="2428875"/>
            <a:ext cx="7924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宋体" pitchFamily="2" charset="-122"/>
              </a:rPr>
              <a:t>2.</a:t>
            </a:r>
            <a:r>
              <a:rPr lang="zh-CN" altLang="en-US" dirty="0">
                <a:latin typeface="宋体" pitchFamily="2" charset="-122"/>
              </a:rPr>
              <a:t>对于任意两个集合，是否都可以进行交</a:t>
            </a:r>
            <a:r>
              <a:rPr lang="zh-CN" altLang="en-US" dirty="0" smtClean="0">
                <a:latin typeface="宋体" pitchFamily="2" charset="-122"/>
              </a:rPr>
              <a:t>与并</a:t>
            </a:r>
            <a:r>
              <a:rPr lang="zh-CN" altLang="en-US" dirty="0">
                <a:latin typeface="宋体" pitchFamily="2" charset="-122"/>
              </a:rPr>
              <a:t>的运算？</a:t>
            </a:r>
          </a:p>
        </p:txBody>
      </p:sp>
      <p:grpSp>
        <p:nvGrpSpPr>
          <p:cNvPr id="687109" name="Group 5"/>
          <p:cNvGrpSpPr>
            <a:grpSpLocks/>
          </p:cNvGrpSpPr>
          <p:nvPr/>
        </p:nvGrpSpPr>
        <p:grpSpPr bwMode="auto">
          <a:xfrm>
            <a:off x="609600" y="1133475"/>
            <a:ext cx="7924800" cy="1200150"/>
            <a:chOff x="0" y="384"/>
            <a:chExt cx="4992" cy="756"/>
          </a:xfrm>
        </p:grpSpPr>
        <p:sp>
          <p:nvSpPr>
            <p:cNvPr id="687110" name="Text Box 6"/>
            <p:cNvSpPr txBox="1">
              <a:spLocks noChangeArrowheads="1"/>
            </p:cNvSpPr>
            <p:nvPr/>
          </p:nvSpPr>
          <p:spPr bwMode="auto">
            <a:xfrm>
              <a:off x="0" y="384"/>
              <a:ext cx="4992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>
                  <a:latin typeface="宋体" pitchFamily="2" charset="-122"/>
                </a:rPr>
                <a:t>1.</a:t>
              </a:r>
              <a:r>
                <a:rPr lang="zh-CN" altLang="en-US" dirty="0">
                  <a:latin typeface="宋体" pitchFamily="2" charset="-122"/>
                </a:rPr>
                <a:t>对于集合</a:t>
              </a:r>
              <a:r>
                <a:rPr lang="en-US" altLang="zh-CN" dirty="0">
                  <a:latin typeface="宋体" pitchFamily="2" charset="-122"/>
                </a:rPr>
                <a:t>A</a:t>
              </a:r>
              <a:r>
                <a:rPr lang="zh-CN" altLang="en-US" dirty="0">
                  <a:latin typeface="宋体" pitchFamily="2" charset="-122"/>
                </a:rPr>
                <a:t>，</a:t>
              </a:r>
              <a:r>
                <a:rPr lang="en-US" altLang="zh-CN" dirty="0">
                  <a:latin typeface="宋体" pitchFamily="2" charset="-122"/>
                </a:rPr>
                <a:t>B</a:t>
              </a:r>
              <a:r>
                <a:rPr lang="zh-CN" altLang="en-US" dirty="0">
                  <a:latin typeface="宋体" pitchFamily="2" charset="-122"/>
                </a:rPr>
                <a:t>，    和     的含义如何？ </a:t>
              </a:r>
            </a:p>
          </p:txBody>
        </p:sp>
        <p:graphicFrame>
          <p:nvGraphicFramePr>
            <p:cNvPr id="687111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100629077"/>
                </p:ext>
              </p:extLst>
            </p:nvPr>
          </p:nvGraphicFramePr>
          <p:xfrm>
            <a:off x="2266" y="462"/>
            <a:ext cx="672" cy="328"/>
          </p:xfrm>
          <a:graphic>
            <a:graphicData uri="http://schemas.openxmlformats.org/presentationml/2006/ole">
              <p:oleObj spid="_x0000_s687115" name="Equation" r:id="rId4" imgW="393480" imgH="190440" progId="Equation.DSMT4">
                <p:embed/>
              </p:oleObj>
            </a:graphicData>
          </a:graphic>
        </p:graphicFrame>
        <p:graphicFrame>
          <p:nvGraphicFramePr>
            <p:cNvPr id="687112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434551571"/>
                </p:ext>
              </p:extLst>
            </p:nvPr>
          </p:nvGraphicFramePr>
          <p:xfrm>
            <a:off x="3264" y="432"/>
            <a:ext cx="672" cy="328"/>
          </p:xfrm>
          <a:graphic>
            <a:graphicData uri="http://schemas.openxmlformats.org/presentationml/2006/ole">
              <p:oleObj spid="_x0000_s687116" name="Equation" r:id="rId5" imgW="393480" imgH="190440" progId="Equation.DSMT4">
                <p:embed/>
              </p:oleObj>
            </a:graphicData>
          </a:graphic>
        </p:graphicFrame>
      </p:grpSp>
      <p:sp>
        <p:nvSpPr>
          <p:cNvPr id="687113" name="Text Box 9"/>
          <p:cNvSpPr txBox="1">
            <a:spLocks noChangeArrowheads="1"/>
          </p:cNvSpPr>
          <p:nvPr/>
        </p:nvSpPr>
        <p:spPr bwMode="auto">
          <a:xfrm>
            <a:off x="609600" y="4829175"/>
            <a:ext cx="8305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宋体" pitchFamily="2" charset="-122"/>
              </a:rPr>
              <a:t>3.</a:t>
            </a:r>
            <a:r>
              <a:rPr lang="zh-CN" altLang="en-US">
                <a:latin typeface="宋体" pitchFamily="2" charset="-122"/>
              </a:rPr>
              <a:t>两个集合之间的运算除了“并”与“交”以外，还有其他运算吗？</a:t>
            </a:r>
          </a:p>
        </p:txBody>
      </p:sp>
      <p:sp>
        <p:nvSpPr>
          <p:cNvPr id="687114" name="Rectangle 10"/>
          <p:cNvSpPr>
            <a:spLocks noChangeArrowheads="1"/>
          </p:cNvSpPr>
          <p:nvPr/>
        </p:nvSpPr>
        <p:spPr bwMode="auto">
          <a:xfrm>
            <a:off x="609600" y="3571875"/>
            <a:ext cx="8153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F3300"/>
                </a:solidFill>
                <a:latin typeface="宋体" pitchFamily="2" charset="-122"/>
              </a:rPr>
              <a:t>   </a:t>
            </a:r>
            <a:r>
              <a:rPr lang="zh-CN" altLang="en-US" dirty="0">
                <a:solidFill>
                  <a:srgbClr val="FF3300"/>
                </a:solidFill>
                <a:latin typeface="宋体" pitchFamily="2" charset="-122"/>
              </a:rPr>
              <a:t>集合</a:t>
            </a:r>
            <a:r>
              <a:rPr lang="en-US" altLang="zh-CN" dirty="0">
                <a:solidFill>
                  <a:srgbClr val="FF3300"/>
                </a:solidFill>
                <a:latin typeface="宋体" pitchFamily="2" charset="-122"/>
              </a:rPr>
              <a:t>{</a:t>
            </a:r>
            <a:r>
              <a:rPr lang="en-US" altLang="zh-CN" dirty="0" err="1">
                <a:solidFill>
                  <a:srgbClr val="FF3300"/>
                </a:solidFill>
                <a:latin typeface="宋体" pitchFamily="2" charset="-122"/>
              </a:rPr>
              <a:t>x|x</a:t>
            </a:r>
            <a:r>
              <a:rPr lang="zh-CN" altLang="en-US" dirty="0">
                <a:solidFill>
                  <a:srgbClr val="FF3300"/>
                </a:solidFill>
                <a:latin typeface="宋体" pitchFamily="2" charset="-122"/>
              </a:rPr>
              <a:t>是直线</a:t>
            </a:r>
            <a:r>
              <a:rPr lang="en-US" altLang="zh-CN" dirty="0">
                <a:solidFill>
                  <a:srgbClr val="FF3300"/>
                </a:solidFill>
                <a:latin typeface="宋体" pitchFamily="2" charset="-122"/>
              </a:rPr>
              <a:t>}</a:t>
            </a:r>
            <a:r>
              <a:rPr lang="zh-CN" altLang="en-US" dirty="0">
                <a:solidFill>
                  <a:srgbClr val="FF3300"/>
                </a:solidFill>
                <a:latin typeface="宋体" pitchFamily="2" charset="-122"/>
              </a:rPr>
              <a:t>与集合</a:t>
            </a:r>
            <a:r>
              <a:rPr lang="en-US" altLang="zh-CN" dirty="0">
                <a:solidFill>
                  <a:srgbClr val="FF3300"/>
                </a:solidFill>
                <a:latin typeface="宋体" pitchFamily="2" charset="-122"/>
              </a:rPr>
              <a:t>{</a:t>
            </a:r>
            <a:r>
              <a:rPr lang="en-US" altLang="zh-CN" dirty="0" err="1">
                <a:solidFill>
                  <a:srgbClr val="FF3300"/>
                </a:solidFill>
                <a:latin typeface="宋体" pitchFamily="2" charset="-122"/>
              </a:rPr>
              <a:t>x|x</a:t>
            </a:r>
            <a:r>
              <a:rPr lang="zh-CN" altLang="en-US" dirty="0">
                <a:solidFill>
                  <a:srgbClr val="FF3300"/>
                </a:solidFill>
                <a:latin typeface="宋体" pitchFamily="2" charset="-122"/>
              </a:rPr>
              <a:t>是圆</a:t>
            </a:r>
            <a:r>
              <a:rPr lang="en-US" altLang="zh-CN" dirty="0">
                <a:solidFill>
                  <a:srgbClr val="FF3300"/>
                </a:solidFill>
                <a:latin typeface="宋体" pitchFamily="2" charset="-122"/>
              </a:rPr>
              <a:t>}</a:t>
            </a:r>
            <a:r>
              <a:rPr lang="zh-CN" altLang="en-US" dirty="0">
                <a:solidFill>
                  <a:srgbClr val="FF3300"/>
                </a:solidFill>
                <a:latin typeface="宋体" pitchFamily="2" charset="-122"/>
              </a:rPr>
              <a:t>的交集是什么？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7107" grpId="0"/>
      <p:bldP spid="687113" grpId="0"/>
      <p:bldP spid="6871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154" name="Text Box 2"/>
          <p:cNvSpPr txBox="1">
            <a:spLocks noChangeArrowheads="1"/>
          </p:cNvSpPr>
          <p:nvPr/>
        </p:nvSpPr>
        <p:spPr bwMode="auto">
          <a:xfrm>
            <a:off x="1042987" y="685800"/>
            <a:ext cx="2843213" cy="1446550"/>
          </a:xfrm>
          <a:prstGeom prst="rect">
            <a:avLst/>
          </a:prstGeom>
        </p:spPr>
        <p:txBody>
          <a:bodyPr wrap="none" fromWordArt="1"/>
          <a:lstStyle>
            <a:defPPr>
              <a:defRPr lang="zh-CN"/>
            </a:defPPr>
            <a:lvl1pPr marL="0" algn="ctr" defTabSz="914400" eaLnBrk="1" latinLnBrk="0" hangingPunct="1">
              <a:defRPr sz="4400" kern="10">
                <a:ln w="635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隶书" pitchFamily="49" charset="-122"/>
                <a:ea typeface="隶书" pitchFamily="49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知识探究（一）</a:t>
            </a:r>
          </a:p>
        </p:txBody>
      </p:sp>
      <p:grpSp>
        <p:nvGrpSpPr>
          <p:cNvPr id="689155" name="Group 3"/>
          <p:cNvGrpSpPr>
            <a:grpSpLocks/>
          </p:cNvGrpSpPr>
          <p:nvPr/>
        </p:nvGrpSpPr>
        <p:grpSpPr bwMode="auto">
          <a:xfrm>
            <a:off x="533320" y="1716087"/>
            <a:ext cx="8458200" cy="1077913"/>
            <a:chOff x="102" y="528"/>
            <a:chExt cx="5664" cy="679"/>
          </a:xfrm>
        </p:grpSpPr>
        <p:sp>
          <p:nvSpPr>
            <p:cNvPr id="689156" name="Text Box 4"/>
            <p:cNvSpPr txBox="1">
              <a:spLocks noChangeArrowheads="1"/>
            </p:cNvSpPr>
            <p:nvPr/>
          </p:nvSpPr>
          <p:spPr bwMode="auto">
            <a:xfrm>
              <a:off x="102" y="528"/>
              <a:ext cx="5664" cy="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00B050"/>
                  </a:solidFill>
                  <a:latin typeface="宋体" pitchFamily="2" charset="-122"/>
                </a:rPr>
                <a:t>思考</a:t>
              </a:r>
              <a:r>
                <a:rPr lang="en-US" altLang="zh-CN" sz="3200" dirty="0">
                  <a:solidFill>
                    <a:srgbClr val="00B050"/>
                  </a:solidFill>
                  <a:latin typeface="宋体" pitchFamily="2" charset="-122"/>
                </a:rPr>
                <a:t>1:</a:t>
              </a:r>
              <a:r>
                <a:rPr lang="zh-CN" altLang="en-US" sz="3200" dirty="0">
                  <a:latin typeface="宋体" pitchFamily="2" charset="-122"/>
                </a:rPr>
                <a:t>方程             在有理数范围内的解是什么？在实数范围内的解是什么？</a:t>
              </a:r>
            </a:p>
          </p:txBody>
        </p:sp>
        <p:graphicFrame>
          <p:nvGraphicFramePr>
            <p:cNvPr id="689157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200671992"/>
                </p:ext>
              </p:extLst>
            </p:nvPr>
          </p:nvGraphicFramePr>
          <p:xfrm>
            <a:off x="1646" y="552"/>
            <a:ext cx="1671" cy="343"/>
          </p:xfrm>
          <a:graphic>
            <a:graphicData uri="http://schemas.openxmlformats.org/presentationml/2006/ole">
              <p:oleObj spid="_x0000_s689172" name="Equation" r:id="rId4" imgW="1117440" imgH="228600" progId="Equation.DSMT4">
                <p:embed/>
              </p:oleObj>
            </a:graphicData>
          </a:graphic>
        </p:graphicFrame>
      </p:grpSp>
      <p:graphicFrame>
        <p:nvGraphicFramePr>
          <p:cNvPr id="68915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742550153"/>
              </p:ext>
            </p:extLst>
          </p:nvPr>
        </p:nvGraphicFramePr>
        <p:xfrm>
          <a:off x="4038600" y="3014662"/>
          <a:ext cx="2362200" cy="642938"/>
        </p:xfrm>
        <a:graphic>
          <a:graphicData uri="http://schemas.openxmlformats.org/presentationml/2006/ole">
            <p:oleObj spid="_x0000_s689173" name="Equation" r:id="rId5" imgW="799920" imgH="241200" progId="Equation.DSMT4">
              <p:embed/>
            </p:oleObj>
          </a:graphicData>
        </a:graphic>
      </p:graphicFrame>
      <p:sp>
        <p:nvSpPr>
          <p:cNvPr id="689159" name="Text Box 7"/>
          <p:cNvSpPr txBox="1">
            <a:spLocks noChangeArrowheads="1"/>
          </p:cNvSpPr>
          <p:nvPr/>
        </p:nvSpPr>
        <p:spPr bwMode="auto">
          <a:xfrm>
            <a:off x="2286000" y="3014662"/>
            <a:ext cx="106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宋体" pitchFamily="2" charset="-122"/>
              </a:rPr>
              <a:t>{2}</a:t>
            </a:r>
          </a:p>
        </p:txBody>
      </p:sp>
      <p:grpSp>
        <p:nvGrpSpPr>
          <p:cNvPr id="689160" name="Group 8"/>
          <p:cNvGrpSpPr>
            <a:grpSpLocks/>
          </p:cNvGrpSpPr>
          <p:nvPr/>
        </p:nvGrpSpPr>
        <p:grpSpPr bwMode="auto">
          <a:xfrm>
            <a:off x="381000" y="4002086"/>
            <a:ext cx="8610520" cy="1077809"/>
            <a:chOff x="0" y="1824"/>
            <a:chExt cx="5760" cy="721"/>
          </a:xfrm>
        </p:grpSpPr>
        <p:sp>
          <p:nvSpPr>
            <p:cNvPr id="689161" name="Text Box 9"/>
            <p:cNvSpPr txBox="1">
              <a:spLocks noChangeArrowheads="1"/>
            </p:cNvSpPr>
            <p:nvPr/>
          </p:nvSpPr>
          <p:spPr bwMode="auto">
            <a:xfrm>
              <a:off x="0" y="1824"/>
              <a:ext cx="5760" cy="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00B050"/>
                  </a:solidFill>
                  <a:latin typeface="宋体" pitchFamily="2" charset="-122"/>
                </a:rPr>
                <a:t>思考</a:t>
              </a:r>
              <a:r>
                <a:rPr lang="en-US" altLang="zh-CN" sz="3200" dirty="0">
                  <a:solidFill>
                    <a:srgbClr val="00B050"/>
                  </a:solidFill>
                  <a:latin typeface="宋体" pitchFamily="2" charset="-122"/>
                </a:rPr>
                <a:t>2:</a:t>
              </a:r>
              <a:r>
                <a:rPr lang="zh-CN" altLang="en-US" sz="3200" dirty="0">
                  <a:latin typeface="宋体" pitchFamily="2" charset="-122"/>
                </a:rPr>
                <a:t>不等式          在实数范围内的解集是什么？在整数范围内的解集是什么？</a:t>
              </a:r>
              <a:r>
                <a:rPr lang="zh-CN" altLang="en-US" sz="3200" b="0" dirty="0"/>
                <a:t> </a:t>
              </a:r>
            </a:p>
          </p:txBody>
        </p:sp>
        <p:graphicFrame>
          <p:nvGraphicFramePr>
            <p:cNvPr id="689162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561641197"/>
                </p:ext>
              </p:extLst>
            </p:nvPr>
          </p:nvGraphicFramePr>
          <p:xfrm>
            <a:off x="1672" y="1856"/>
            <a:ext cx="1488" cy="359"/>
          </p:xfrm>
          <a:graphic>
            <a:graphicData uri="http://schemas.openxmlformats.org/presentationml/2006/ole">
              <p:oleObj spid="_x0000_s689174" name="Equation" r:id="rId6" imgW="749160" imgH="177480" progId="Equation.DSMT4">
                <p:embed/>
              </p:oleObj>
            </a:graphicData>
          </a:graphic>
        </p:graphicFrame>
      </p:grpSp>
      <p:graphicFrame>
        <p:nvGraphicFramePr>
          <p:cNvPr id="68916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693604133"/>
              </p:ext>
            </p:extLst>
          </p:nvPr>
        </p:nvGraphicFramePr>
        <p:xfrm>
          <a:off x="1828800" y="5373687"/>
          <a:ext cx="2362200" cy="569913"/>
        </p:xfrm>
        <a:graphic>
          <a:graphicData uri="http://schemas.openxmlformats.org/presentationml/2006/ole">
            <p:oleObj spid="_x0000_s689175" name="Equation" r:id="rId7" imgW="825480" imgH="203040" progId="Equation.DSMT4">
              <p:embed/>
            </p:oleObj>
          </a:graphicData>
        </a:graphic>
      </p:graphicFrame>
      <p:sp>
        <p:nvSpPr>
          <p:cNvPr id="689164" name="Text Box 12"/>
          <p:cNvSpPr txBox="1">
            <a:spLocks noChangeArrowheads="1"/>
          </p:cNvSpPr>
          <p:nvPr/>
        </p:nvSpPr>
        <p:spPr bwMode="auto">
          <a:xfrm>
            <a:off x="4953000" y="5297487"/>
            <a:ext cx="2514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宋体" pitchFamily="2" charset="-122"/>
              </a:rPr>
              <a:t>{2</a:t>
            </a:r>
            <a:r>
              <a:rPr lang="zh-CN" altLang="en-US" dirty="0">
                <a:solidFill>
                  <a:srgbClr val="FF0000"/>
                </a:solidFill>
                <a:latin typeface="宋体" pitchFamily="2" charset="-122"/>
              </a:rPr>
              <a:t>，</a:t>
            </a:r>
            <a:r>
              <a:rPr lang="en-US" altLang="zh-CN" dirty="0">
                <a:solidFill>
                  <a:srgbClr val="FF0000"/>
                </a:solidFill>
                <a:latin typeface="宋体" pitchFamily="2" charset="-122"/>
              </a:rPr>
              <a:t>3</a:t>
            </a:r>
            <a:r>
              <a:rPr lang="zh-CN" altLang="en-US" dirty="0">
                <a:solidFill>
                  <a:srgbClr val="FF0000"/>
                </a:solidFill>
                <a:latin typeface="宋体" pitchFamily="2" charset="-122"/>
              </a:rPr>
              <a:t>，</a:t>
            </a:r>
            <a:r>
              <a:rPr lang="en-US" altLang="zh-CN" dirty="0">
                <a:solidFill>
                  <a:srgbClr val="FF0000"/>
                </a:solidFill>
                <a:latin typeface="宋体" pitchFamily="2" charset="-122"/>
              </a:rPr>
              <a:t>4}</a:t>
            </a:r>
            <a:r>
              <a:rPr lang="en-US" altLang="zh-CN" b="0" dirty="0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9159" grpId="0"/>
      <p:bldP spid="6891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202" name="Text Box 2"/>
          <p:cNvSpPr txBox="1">
            <a:spLocks noChangeArrowheads="1"/>
          </p:cNvSpPr>
          <p:nvPr/>
        </p:nvSpPr>
        <p:spPr bwMode="auto">
          <a:xfrm>
            <a:off x="609600" y="912674"/>
            <a:ext cx="79248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dirty="0">
                <a:solidFill>
                  <a:srgbClr val="00B050"/>
                </a:solidFill>
                <a:latin typeface="宋体" pitchFamily="2" charset="-122"/>
              </a:rPr>
              <a:t>3:</a:t>
            </a:r>
            <a:r>
              <a:rPr lang="zh-CN" altLang="en-US" dirty="0">
                <a:latin typeface="宋体" pitchFamily="2" charset="-122"/>
              </a:rPr>
              <a:t>在不同范围内研究同一个问题，可能有不同的结果</a:t>
            </a:r>
            <a:r>
              <a:rPr lang="en-US" altLang="zh-CN" dirty="0">
                <a:latin typeface="宋体" pitchFamily="2" charset="-122"/>
              </a:rPr>
              <a:t>.</a:t>
            </a:r>
            <a:r>
              <a:rPr lang="zh-CN" altLang="en-US" dirty="0">
                <a:latin typeface="宋体" pitchFamily="2" charset="-122"/>
              </a:rPr>
              <a:t>我们通常把研究问题前给定的范围所对应的集合称为全集，如</a:t>
            </a:r>
            <a:r>
              <a:rPr lang="en-US" altLang="zh-CN" dirty="0">
                <a:latin typeface="宋体" pitchFamily="2" charset="-122"/>
              </a:rPr>
              <a:t>Q</a:t>
            </a:r>
            <a:r>
              <a:rPr lang="zh-CN" altLang="en-US" dirty="0">
                <a:latin typeface="宋体" pitchFamily="2" charset="-122"/>
              </a:rPr>
              <a:t>，</a:t>
            </a:r>
            <a:r>
              <a:rPr lang="en-US" altLang="zh-CN" dirty="0">
                <a:latin typeface="宋体" pitchFamily="2" charset="-122"/>
              </a:rPr>
              <a:t>R</a:t>
            </a:r>
            <a:r>
              <a:rPr lang="zh-CN" altLang="en-US" dirty="0">
                <a:latin typeface="宋体" pitchFamily="2" charset="-122"/>
              </a:rPr>
              <a:t>，</a:t>
            </a:r>
            <a:r>
              <a:rPr lang="en-US" altLang="zh-CN" dirty="0">
                <a:latin typeface="宋体" pitchFamily="2" charset="-122"/>
              </a:rPr>
              <a:t>Z</a:t>
            </a:r>
            <a:r>
              <a:rPr lang="zh-CN" altLang="en-US" dirty="0">
                <a:latin typeface="宋体" pitchFamily="2" charset="-122"/>
              </a:rPr>
              <a:t>等</a:t>
            </a:r>
            <a:r>
              <a:rPr lang="en-US" altLang="zh-CN" dirty="0">
                <a:latin typeface="宋体" pitchFamily="2" charset="-122"/>
              </a:rPr>
              <a:t>.</a:t>
            </a:r>
            <a:r>
              <a:rPr lang="zh-CN" altLang="en-US" dirty="0">
                <a:latin typeface="宋体" pitchFamily="2" charset="-122"/>
              </a:rPr>
              <a:t>那么全集的含义如何呢？ </a:t>
            </a:r>
          </a:p>
        </p:txBody>
      </p:sp>
      <p:sp>
        <p:nvSpPr>
          <p:cNvPr id="691203" name="Text Box 3"/>
          <p:cNvSpPr txBox="1">
            <a:spLocks noChangeArrowheads="1"/>
          </p:cNvSpPr>
          <p:nvPr/>
        </p:nvSpPr>
        <p:spPr bwMode="auto">
          <a:xfrm>
            <a:off x="609600" y="3579674"/>
            <a:ext cx="79248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>
                <a:solidFill>
                  <a:srgbClr val="FF0000"/>
                </a:solidFill>
              </a:rPr>
              <a:t>     </a:t>
            </a:r>
            <a:r>
              <a:rPr lang="zh-CN" altLang="en-US">
                <a:solidFill>
                  <a:srgbClr val="FF0000"/>
                </a:solidFill>
                <a:latin typeface="宋体" pitchFamily="2" charset="-122"/>
              </a:rPr>
              <a:t>如果一个集合含有所研究问题中涉及的所有元素，则称这个集合为全集，通常记作</a:t>
            </a:r>
            <a:r>
              <a:rPr lang="en-US" altLang="zh-CN">
                <a:solidFill>
                  <a:srgbClr val="FF0000"/>
                </a:solidFill>
                <a:latin typeface="宋体" pitchFamily="2" charset="-122"/>
              </a:rPr>
              <a:t>U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120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250" name="Text Box 2"/>
          <p:cNvSpPr txBox="1">
            <a:spLocks noChangeArrowheads="1"/>
          </p:cNvSpPr>
          <p:nvPr/>
        </p:nvSpPr>
        <p:spPr bwMode="auto">
          <a:xfrm>
            <a:off x="1066800" y="370582"/>
            <a:ext cx="2843213" cy="1446550"/>
          </a:xfrm>
          <a:prstGeom prst="rect">
            <a:avLst/>
          </a:prstGeom>
        </p:spPr>
        <p:txBody>
          <a:bodyPr wrap="none" fromWordArt="1"/>
          <a:lstStyle>
            <a:defPPr>
              <a:defRPr lang="zh-CN"/>
            </a:defPPr>
            <a:lvl1pPr marL="0" algn="ctr" defTabSz="914400" eaLnBrk="1" latinLnBrk="0" hangingPunct="1">
              <a:defRPr sz="4400" kern="10">
                <a:ln w="635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隶书" pitchFamily="49" charset="-122"/>
                <a:ea typeface="隶书" pitchFamily="49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知识探究（二）</a:t>
            </a:r>
          </a:p>
        </p:txBody>
      </p:sp>
      <p:grpSp>
        <p:nvGrpSpPr>
          <p:cNvPr id="693251" name="Group 3"/>
          <p:cNvGrpSpPr>
            <a:grpSpLocks/>
          </p:cNvGrpSpPr>
          <p:nvPr/>
        </p:nvGrpSpPr>
        <p:grpSpPr bwMode="auto">
          <a:xfrm>
            <a:off x="457200" y="1143000"/>
            <a:ext cx="8001000" cy="4038600"/>
            <a:chOff x="0" y="384"/>
            <a:chExt cx="5040" cy="2544"/>
          </a:xfrm>
        </p:grpSpPr>
        <p:sp>
          <p:nvSpPr>
            <p:cNvPr id="693252" name="Text Box 4"/>
            <p:cNvSpPr txBox="1">
              <a:spLocks noChangeArrowheads="1"/>
            </p:cNvSpPr>
            <p:nvPr/>
          </p:nvSpPr>
          <p:spPr bwMode="auto">
            <a:xfrm>
              <a:off x="0" y="384"/>
              <a:ext cx="5040" cy="2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宋体" pitchFamily="2" charset="-122"/>
                </a:rPr>
                <a:t>考察下列各组集合：</a:t>
              </a:r>
            </a:p>
            <a:p>
              <a:r>
                <a:rPr lang="zh-CN" altLang="en-US" sz="3200" dirty="0">
                  <a:latin typeface="宋体" pitchFamily="2" charset="-122"/>
                </a:rPr>
                <a:t>（</a:t>
              </a:r>
              <a:r>
                <a:rPr lang="en-US" altLang="zh-CN" sz="3200" dirty="0">
                  <a:latin typeface="宋体" pitchFamily="2" charset="-122"/>
                </a:rPr>
                <a:t>1</a:t>
              </a:r>
              <a:r>
                <a:rPr lang="zh-CN" altLang="en-US" sz="3200" dirty="0">
                  <a:latin typeface="宋体" pitchFamily="2" charset="-122"/>
                </a:rPr>
                <a:t>）</a:t>
              </a:r>
              <a:r>
                <a:rPr lang="en-US" altLang="zh-CN" sz="3200" dirty="0">
                  <a:latin typeface="宋体" pitchFamily="2" charset="-122"/>
                </a:rPr>
                <a:t>U={1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2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3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4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…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10}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</a:p>
            <a:p>
              <a:r>
                <a:rPr lang="en-US" altLang="zh-CN" sz="3200" dirty="0">
                  <a:latin typeface="宋体" pitchFamily="2" charset="-122"/>
                </a:rPr>
                <a:t>A={1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3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5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7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9}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B={2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4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6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8,10}</a:t>
              </a:r>
              <a:r>
                <a:rPr lang="zh-CN" altLang="en-US" sz="3200" dirty="0">
                  <a:latin typeface="宋体" pitchFamily="2" charset="-122"/>
                </a:rPr>
                <a:t>；</a:t>
              </a:r>
            </a:p>
            <a:p>
              <a:r>
                <a:rPr lang="zh-CN" altLang="en-US" sz="3200" dirty="0">
                  <a:latin typeface="宋体" pitchFamily="2" charset="-122"/>
                </a:rPr>
                <a:t>（</a:t>
              </a:r>
              <a:r>
                <a:rPr lang="en-US" altLang="zh-CN" sz="3200" dirty="0">
                  <a:latin typeface="宋体" pitchFamily="2" charset="-122"/>
                </a:rPr>
                <a:t>2</a:t>
              </a:r>
              <a:r>
                <a:rPr lang="zh-CN" altLang="en-US" sz="3200" dirty="0">
                  <a:latin typeface="宋体" pitchFamily="2" charset="-122"/>
                </a:rPr>
                <a:t>）</a:t>
              </a:r>
              <a:r>
                <a:rPr lang="en-US" altLang="zh-CN" sz="3200" dirty="0">
                  <a:latin typeface="宋体" pitchFamily="2" charset="-122"/>
                </a:rPr>
                <a:t>U={</a:t>
              </a:r>
              <a:r>
                <a:rPr lang="en-US" altLang="zh-CN" sz="3200" dirty="0" err="1">
                  <a:latin typeface="宋体" pitchFamily="2" charset="-122"/>
                </a:rPr>
                <a:t>x|x</a:t>
              </a:r>
              <a:r>
                <a:rPr lang="zh-CN" altLang="en-US" sz="3200" dirty="0">
                  <a:latin typeface="宋体" pitchFamily="2" charset="-122"/>
                </a:rPr>
                <a:t>是师大附中</a:t>
              </a:r>
              <a:r>
                <a:rPr lang="en-US" altLang="zh-CN" sz="3200" dirty="0">
                  <a:latin typeface="宋体" pitchFamily="2" charset="-122"/>
                </a:rPr>
                <a:t>0705</a:t>
              </a:r>
              <a:r>
                <a:rPr lang="zh-CN" altLang="en-US" sz="3200" dirty="0">
                  <a:latin typeface="宋体" pitchFamily="2" charset="-122"/>
                </a:rPr>
                <a:t>班的同学</a:t>
              </a:r>
              <a:r>
                <a:rPr lang="en-US" altLang="zh-CN" sz="3200" dirty="0">
                  <a:latin typeface="宋体" pitchFamily="2" charset="-122"/>
                </a:rPr>
                <a:t>}</a:t>
              </a:r>
              <a:r>
                <a:rPr lang="zh-CN" altLang="en-US" sz="3200" dirty="0">
                  <a:latin typeface="宋体" pitchFamily="2" charset="-122"/>
                </a:rPr>
                <a:t>，    	</a:t>
              </a:r>
              <a:r>
                <a:rPr lang="en-US" altLang="zh-CN" sz="3200" dirty="0">
                  <a:latin typeface="宋体" pitchFamily="2" charset="-122"/>
                </a:rPr>
                <a:t>A={</a:t>
              </a:r>
              <a:r>
                <a:rPr lang="en-US" altLang="zh-CN" sz="3200" dirty="0" err="1">
                  <a:latin typeface="宋体" pitchFamily="2" charset="-122"/>
                </a:rPr>
                <a:t>x|x</a:t>
              </a:r>
              <a:r>
                <a:rPr lang="zh-CN" altLang="en-US" sz="3200" dirty="0">
                  <a:latin typeface="宋体" pitchFamily="2" charset="-122"/>
                </a:rPr>
                <a:t>是师大附中</a:t>
              </a:r>
              <a:r>
                <a:rPr lang="en-US" altLang="zh-CN" sz="3200" dirty="0">
                  <a:latin typeface="宋体" pitchFamily="2" charset="-122"/>
                </a:rPr>
                <a:t>0705</a:t>
              </a:r>
              <a:r>
                <a:rPr lang="zh-CN" altLang="en-US" sz="3200" dirty="0">
                  <a:latin typeface="宋体" pitchFamily="2" charset="-122"/>
                </a:rPr>
                <a:t>班的男同学</a:t>
              </a:r>
              <a:r>
                <a:rPr lang="en-US" altLang="zh-CN" sz="3200" dirty="0">
                  <a:latin typeface="宋体" pitchFamily="2" charset="-122"/>
                </a:rPr>
                <a:t>}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</a:p>
            <a:p>
              <a:r>
                <a:rPr lang="zh-CN" altLang="en-US" sz="3200" dirty="0">
                  <a:latin typeface="宋体" pitchFamily="2" charset="-122"/>
                </a:rPr>
                <a:t>	</a:t>
              </a:r>
              <a:r>
                <a:rPr lang="en-US" altLang="zh-CN" sz="3200" dirty="0">
                  <a:latin typeface="宋体" pitchFamily="2" charset="-122"/>
                </a:rPr>
                <a:t>B={</a:t>
              </a:r>
              <a:r>
                <a:rPr lang="en-US" altLang="zh-CN" sz="3200" dirty="0" err="1">
                  <a:latin typeface="宋体" pitchFamily="2" charset="-122"/>
                </a:rPr>
                <a:t>x|x</a:t>
              </a:r>
              <a:r>
                <a:rPr lang="zh-CN" altLang="en-US" sz="3200" dirty="0">
                  <a:latin typeface="宋体" pitchFamily="2" charset="-122"/>
                </a:rPr>
                <a:t>是师大附中</a:t>
              </a:r>
              <a:r>
                <a:rPr lang="en-US" altLang="zh-CN" sz="3200" dirty="0">
                  <a:latin typeface="宋体" pitchFamily="2" charset="-122"/>
                </a:rPr>
                <a:t>0705</a:t>
              </a:r>
              <a:r>
                <a:rPr lang="zh-CN" altLang="en-US" sz="3200" dirty="0">
                  <a:latin typeface="宋体" pitchFamily="2" charset="-122"/>
                </a:rPr>
                <a:t>班的女同学</a:t>
              </a:r>
              <a:r>
                <a:rPr lang="en-US" altLang="zh-CN" sz="3200" dirty="0">
                  <a:latin typeface="宋体" pitchFamily="2" charset="-122"/>
                </a:rPr>
                <a:t>}</a:t>
              </a:r>
              <a:r>
                <a:rPr lang="zh-CN" altLang="en-US" sz="3200" dirty="0">
                  <a:latin typeface="宋体" pitchFamily="2" charset="-122"/>
                </a:rPr>
                <a:t>；</a:t>
              </a:r>
            </a:p>
            <a:p>
              <a:r>
                <a:rPr lang="zh-CN" altLang="en-US" sz="3200" dirty="0">
                  <a:latin typeface="宋体" pitchFamily="2" charset="-122"/>
                </a:rPr>
                <a:t>（</a:t>
              </a:r>
              <a:r>
                <a:rPr lang="en-US" altLang="zh-CN" sz="3200" dirty="0">
                  <a:latin typeface="宋体" pitchFamily="2" charset="-122"/>
                </a:rPr>
                <a:t>3</a:t>
              </a:r>
              <a:r>
                <a:rPr lang="zh-CN" altLang="en-US" sz="3200" dirty="0">
                  <a:latin typeface="宋体" pitchFamily="2" charset="-122"/>
                </a:rPr>
                <a:t>）</a:t>
              </a:r>
              <a:r>
                <a:rPr lang="en-US" altLang="zh-CN" sz="3200" dirty="0">
                  <a:latin typeface="宋体" pitchFamily="2" charset="-122"/>
                </a:rPr>
                <a:t>U=         </a:t>
              </a:r>
              <a:r>
                <a:rPr lang="zh-CN" altLang="en-US" sz="3200" dirty="0">
                  <a:latin typeface="宋体" pitchFamily="2" charset="-122"/>
                </a:rPr>
                <a:t>，</a:t>
              </a:r>
              <a:r>
                <a:rPr lang="en-US" altLang="zh-CN" sz="3200" dirty="0">
                  <a:latin typeface="宋体" pitchFamily="2" charset="-122"/>
                </a:rPr>
                <a:t>A=          </a:t>
              </a:r>
              <a:r>
                <a:rPr lang="zh-CN" altLang="en-US" sz="3200" dirty="0">
                  <a:latin typeface="宋体" pitchFamily="2" charset="-122"/>
                </a:rPr>
                <a:t>，		</a:t>
              </a:r>
              <a:r>
                <a:rPr lang="en-US" altLang="zh-CN" sz="3200" dirty="0">
                  <a:latin typeface="宋体" pitchFamily="2" charset="-122"/>
                </a:rPr>
                <a:t>B=          .</a:t>
              </a:r>
            </a:p>
          </p:txBody>
        </p:sp>
        <p:sp>
          <p:nvSpPr>
            <p:cNvPr id="693253" name="Rectangle 5"/>
            <p:cNvSpPr>
              <a:spLocks noChangeArrowheads="1"/>
            </p:cNvSpPr>
            <p:nvPr/>
          </p:nvSpPr>
          <p:spPr bwMode="auto">
            <a:xfrm>
              <a:off x="0" y="1913"/>
              <a:ext cx="11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 sz="3200"/>
            </a:p>
          </p:txBody>
        </p:sp>
        <p:graphicFrame>
          <p:nvGraphicFramePr>
            <p:cNvPr id="693254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617137887"/>
                </p:ext>
              </p:extLst>
            </p:nvPr>
          </p:nvGraphicFramePr>
          <p:xfrm>
            <a:off x="1008" y="2287"/>
            <a:ext cx="1200" cy="286"/>
          </p:xfrm>
          <a:graphic>
            <a:graphicData uri="http://schemas.openxmlformats.org/presentationml/2006/ole">
              <p:oleObj spid="_x0000_s693268" name="Equation" r:id="rId4" imgW="838080" imgH="203040" progId="Equation.DSMT4">
                <p:embed/>
              </p:oleObj>
            </a:graphicData>
          </a:graphic>
        </p:graphicFrame>
        <p:sp>
          <p:nvSpPr>
            <p:cNvPr id="693255" name="Rectangle 7"/>
            <p:cNvSpPr>
              <a:spLocks noChangeArrowheads="1"/>
            </p:cNvSpPr>
            <p:nvPr/>
          </p:nvSpPr>
          <p:spPr bwMode="auto">
            <a:xfrm>
              <a:off x="0" y="1913"/>
              <a:ext cx="11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 sz="3200"/>
            </a:p>
          </p:txBody>
        </p:sp>
        <p:graphicFrame>
          <p:nvGraphicFramePr>
            <p:cNvPr id="693256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61685803"/>
                </p:ext>
              </p:extLst>
            </p:nvPr>
          </p:nvGraphicFramePr>
          <p:xfrm>
            <a:off x="2736" y="2282"/>
            <a:ext cx="1200" cy="296"/>
          </p:xfrm>
          <a:graphic>
            <a:graphicData uri="http://schemas.openxmlformats.org/presentationml/2006/ole">
              <p:oleObj spid="_x0000_s693269" name="Equation" r:id="rId5" imgW="812520" imgH="203040" progId="Equation.DSMT4">
                <p:embed/>
              </p:oleObj>
            </a:graphicData>
          </a:graphic>
        </p:graphicFrame>
        <p:sp>
          <p:nvSpPr>
            <p:cNvPr id="693257" name="Rectangle 9"/>
            <p:cNvSpPr>
              <a:spLocks noChangeArrowheads="1"/>
            </p:cNvSpPr>
            <p:nvPr/>
          </p:nvSpPr>
          <p:spPr bwMode="auto">
            <a:xfrm>
              <a:off x="0" y="1913"/>
              <a:ext cx="11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 sz="3200"/>
            </a:p>
          </p:txBody>
        </p:sp>
        <p:graphicFrame>
          <p:nvGraphicFramePr>
            <p:cNvPr id="693258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998928792"/>
                </p:ext>
              </p:extLst>
            </p:nvPr>
          </p:nvGraphicFramePr>
          <p:xfrm>
            <a:off x="912" y="2619"/>
            <a:ext cx="1248" cy="309"/>
          </p:xfrm>
          <a:graphic>
            <a:graphicData uri="http://schemas.openxmlformats.org/presentationml/2006/ole">
              <p:oleObj spid="_x0000_s693270" name="Equation" r:id="rId6" imgW="812520" imgH="203040" progId="Equation.DSMT4">
                <p:embed/>
              </p:oleObj>
            </a:graphicData>
          </a:graphic>
        </p:graphicFrame>
      </p:grpSp>
      <p:sp>
        <p:nvSpPr>
          <p:cNvPr id="693259" name="Text Box 11"/>
          <p:cNvSpPr txBox="1">
            <a:spLocks noChangeArrowheads="1"/>
          </p:cNvSpPr>
          <p:nvPr/>
        </p:nvSpPr>
        <p:spPr bwMode="auto">
          <a:xfrm>
            <a:off x="457200" y="5247382"/>
            <a:ext cx="83058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3200" dirty="0">
                <a:solidFill>
                  <a:srgbClr val="00B050"/>
                </a:solidFill>
                <a:latin typeface="宋体" pitchFamily="2" charset="-122"/>
              </a:rPr>
              <a:t>1:</a:t>
            </a:r>
            <a:r>
              <a:rPr lang="zh-CN" altLang="en-US" sz="3200" dirty="0">
                <a:latin typeface="宋体" pitchFamily="2" charset="-122"/>
              </a:rPr>
              <a:t>在上述各组集合中，集合</a:t>
            </a:r>
            <a:r>
              <a:rPr lang="en-US" altLang="zh-CN" sz="3200" dirty="0">
                <a:latin typeface="宋体" pitchFamily="2" charset="-122"/>
              </a:rPr>
              <a:t>U</a:t>
            </a:r>
            <a:r>
              <a:rPr lang="zh-CN" altLang="en-US" sz="3200" dirty="0">
                <a:latin typeface="宋体" pitchFamily="2" charset="-122"/>
              </a:rPr>
              <a:t>，</a:t>
            </a:r>
            <a:r>
              <a:rPr lang="en-US" altLang="zh-CN" sz="3200" dirty="0">
                <a:latin typeface="宋体" pitchFamily="2" charset="-122"/>
              </a:rPr>
              <a:t>A</a:t>
            </a:r>
            <a:r>
              <a:rPr lang="zh-CN" altLang="en-US" sz="3200" dirty="0">
                <a:latin typeface="宋体" pitchFamily="2" charset="-122"/>
              </a:rPr>
              <a:t>，</a:t>
            </a:r>
            <a:r>
              <a:rPr lang="en-US" altLang="zh-CN" sz="3200" dirty="0">
                <a:latin typeface="宋体" pitchFamily="2" charset="-122"/>
              </a:rPr>
              <a:t>B</a:t>
            </a:r>
            <a:r>
              <a:rPr lang="zh-CN" altLang="en-US" sz="3200" dirty="0">
                <a:latin typeface="宋体" pitchFamily="2" charset="-122"/>
              </a:rPr>
              <a:t>三者之间有哪些关系？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32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298" name="Text Box 2"/>
          <p:cNvSpPr txBox="1">
            <a:spLocks noChangeArrowheads="1"/>
          </p:cNvSpPr>
          <p:nvPr/>
        </p:nvSpPr>
        <p:spPr bwMode="auto">
          <a:xfrm>
            <a:off x="533400" y="685800"/>
            <a:ext cx="798353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3200" dirty="0">
                <a:solidFill>
                  <a:srgbClr val="00B050"/>
                </a:solidFill>
                <a:latin typeface="宋体" pitchFamily="2" charset="-122"/>
              </a:rPr>
              <a:t>2:</a:t>
            </a:r>
            <a:r>
              <a:rPr lang="zh-CN" altLang="en-US" sz="3200" dirty="0">
                <a:latin typeface="宋体" pitchFamily="2" charset="-122"/>
              </a:rPr>
              <a:t>在上述各组集合中，把集合</a:t>
            </a:r>
            <a:r>
              <a:rPr lang="en-US" altLang="zh-CN" sz="3200" dirty="0">
                <a:latin typeface="宋体" pitchFamily="2" charset="-122"/>
              </a:rPr>
              <a:t>U</a:t>
            </a:r>
            <a:r>
              <a:rPr lang="zh-CN" altLang="en-US" sz="3200" dirty="0">
                <a:latin typeface="宋体" pitchFamily="2" charset="-122"/>
              </a:rPr>
              <a:t>看成全集，我们称集合</a:t>
            </a:r>
            <a:r>
              <a:rPr lang="en-US" altLang="zh-CN" sz="3200" dirty="0">
                <a:latin typeface="宋体" pitchFamily="2" charset="-122"/>
              </a:rPr>
              <a:t>B</a:t>
            </a:r>
            <a:r>
              <a:rPr lang="zh-CN" altLang="en-US" sz="3200" dirty="0">
                <a:latin typeface="宋体" pitchFamily="2" charset="-122"/>
              </a:rPr>
              <a:t>为集合</a:t>
            </a:r>
            <a:r>
              <a:rPr lang="en-US" altLang="zh-CN" sz="3200" dirty="0">
                <a:latin typeface="宋体" pitchFamily="2" charset="-122"/>
              </a:rPr>
              <a:t>A</a:t>
            </a:r>
            <a:r>
              <a:rPr lang="zh-CN" altLang="en-US" sz="3200" dirty="0">
                <a:latin typeface="宋体" pitchFamily="2" charset="-122"/>
              </a:rPr>
              <a:t>相对于全集</a:t>
            </a:r>
            <a:r>
              <a:rPr lang="en-US" altLang="zh-CN" sz="3200" dirty="0">
                <a:latin typeface="宋体" pitchFamily="2" charset="-122"/>
              </a:rPr>
              <a:t>U</a:t>
            </a:r>
            <a:r>
              <a:rPr lang="zh-CN" altLang="en-US" sz="3200" dirty="0">
                <a:latin typeface="宋体" pitchFamily="2" charset="-122"/>
              </a:rPr>
              <a:t>的补集</a:t>
            </a:r>
            <a:r>
              <a:rPr lang="en-US" altLang="zh-CN" sz="3200" dirty="0">
                <a:latin typeface="宋体" pitchFamily="2" charset="-122"/>
              </a:rPr>
              <a:t>.</a:t>
            </a:r>
            <a:r>
              <a:rPr lang="zh-CN" altLang="en-US" sz="3200" dirty="0">
                <a:latin typeface="宋体" pitchFamily="2" charset="-122"/>
              </a:rPr>
              <a:t>一般地，集合</a:t>
            </a:r>
            <a:r>
              <a:rPr lang="en-US" altLang="zh-CN" sz="3200" dirty="0">
                <a:latin typeface="宋体" pitchFamily="2" charset="-122"/>
              </a:rPr>
              <a:t>A</a:t>
            </a:r>
            <a:r>
              <a:rPr lang="zh-CN" altLang="en-US" sz="3200" dirty="0">
                <a:latin typeface="宋体" pitchFamily="2" charset="-122"/>
              </a:rPr>
              <a:t>相对于全集</a:t>
            </a:r>
            <a:r>
              <a:rPr lang="en-US" altLang="zh-CN" sz="3200" dirty="0">
                <a:latin typeface="宋体" pitchFamily="2" charset="-122"/>
              </a:rPr>
              <a:t>U</a:t>
            </a:r>
            <a:r>
              <a:rPr lang="zh-CN" altLang="en-US" sz="3200" dirty="0">
                <a:latin typeface="宋体" pitchFamily="2" charset="-122"/>
              </a:rPr>
              <a:t>的补集是由哪些元素组成的？</a:t>
            </a:r>
          </a:p>
          <a:p>
            <a:r>
              <a:rPr lang="zh-CN" altLang="en-US" sz="3200" b="0" dirty="0"/>
              <a:t>        </a:t>
            </a:r>
          </a:p>
        </p:txBody>
      </p:sp>
      <p:sp>
        <p:nvSpPr>
          <p:cNvPr id="695299" name="Rectangle 3"/>
          <p:cNvSpPr>
            <a:spLocks noChangeArrowheads="1"/>
          </p:cNvSpPr>
          <p:nvPr/>
        </p:nvSpPr>
        <p:spPr bwMode="auto">
          <a:xfrm>
            <a:off x="914400" y="2673350"/>
            <a:ext cx="760176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由全集</a:t>
            </a:r>
            <a:r>
              <a:rPr lang="en-US" altLang="zh-CN" sz="3200" dirty="0">
                <a:solidFill>
                  <a:srgbClr val="FF0000"/>
                </a:solidFill>
                <a:latin typeface="宋体" pitchFamily="2" charset="-122"/>
              </a:rPr>
              <a:t>U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中不属于集合</a:t>
            </a:r>
            <a:r>
              <a:rPr lang="en-US" altLang="zh-CN" sz="3200" dirty="0">
                <a:solidFill>
                  <a:srgbClr val="FF0000"/>
                </a:solidFill>
                <a:latin typeface="宋体" pitchFamily="2" charset="-122"/>
              </a:rPr>
              <a:t>A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的所有元素组成的</a:t>
            </a:r>
          </a:p>
        </p:txBody>
      </p:sp>
      <p:sp>
        <p:nvSpPr>
          <p:cNvPr id="695300" name="Text Box 4"/>
          <p:cNvSpPr txBox="1">
            <a:spLocks noChangeArrowheads="1"/>
          </p:cNvSpPr>
          <p:nvPr/>
        </p:nvSpPr>
        <p:spPr bwMode="auto">
          <a:xfrm>
            <a:off x="533400" y="3302287"/>
            <a:ext cx="798353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3200" dirty="0">
                <a:solidFill>
                  <a:srgbClr val="00B050"/>
                </a:solidFill>
                <a:latin typeface="宋体" pitchFamily="2" charset="-122"/>
              </a:rPr>
              <a:t>3:</a:t>
            </a:r>
            <a:r>
              <a:rPr lang="zh-CN" altLang="en-US" sz="3200" dirty="0">
                <a:latin typeface="宋体" pitchFamily="2" charset="-122"/>
              </a:rPr>
              <a:t>怎样定义“补集”？用什么符号表示集合</a:t>
            </a:r>
            <a:r>
              <a:rPr lang="en-US" altLang="zh-CN" sz="3200" dirty="0">
                <a:latin typeface="宋体" pitchFamily="2" charset="-122"/>
              </a:rPr>
              <a:t>A</a:t>
            </a:r>
            <a:r>
              <a:rPr lang="zh-CN" altLang="en-US" sz="3200" dirty="0">
                <a:latin typeface="宋体" pitchFamily="2" charset="-122"/>
              </a:rPr>
              <a:t>相对于全集</a:t>
            </a:r>
            <a:r>
              <a:rPr lang="en-US" altLang="zh-CN" sz="3200" dirty="0">
                <a:latin typeface="宋体" pitchFamily="2" charset="-122"/>
              </a:rPr>
              <a:t>U</a:t>
            </a:r>
            <a:r>
              <a:rPr lang="zh-CN" altLang="en-US" sz="3200" dirty="0">
                <a:latin typeface="宋体" pitchFamily="2" charset="-122"/>
              </a:rPr>
              <a:t>的补集？</a:t>
            </a:r>
          </a:p>
        </p:txBody>
      </p:sp>
      <p:sp>
        <p:nvSpPr>
          <p:cNvPr id="695301" name="Rectangle 5"/>
          <p:cNvSpPr>
            <a:spLocks noChangeArrowheads="1"/>
          </p:cNvSpPr>
          <p:nvPr/>
        </p:nvSpPr>
        <p:spPr bwMode="auto">
          <a:xfrm>
            <a:off x="533400" y="3200400"/>
            <a:ext cx="1847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 sz="3200"/>
          </a:p>
        </p:txBody>
      </p:sp>
      <p:grpSp>
        <p:nvGrpSpPr>
          <p:cNvPr id="695302" name="Group 6"/>
          <p:cNvGrpSpPr>
            <a:grpSpLocks/>
          </p:cNvGrpSpPr>
          <p:nvPr/>
        </p:nvGrpSpPr>
        <p:grpSpPr bwMode="auto">
          <a:xfrm>
            <a:off x="533400" y="4572000"/>
            <a:ext cx="7983538" cy="1670050"/>
            <a:chOff x="0" y="2784"/>
            <a:chExt cx="5029" cy="1052"/>
          </a:xfrm>
        </p:grpSpPr>
        <p:sp>
          <p:nvSpPr>
            <p:cNvPr id="695303" name="Text Box 7"/>
            <p:cNvSpPr txBox="1">
              <a:spLocks noChangeArrowheads="1"/>
            </p:cNvSpPr>
            <p:nvPr/>
          </p:nvSpPr>
          <p:spPr bwMode="auto">
            <a:xfrm>
              <a:off x="0" y="2784"/>
              <a:ext cx="5029" cy="9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0000"/>
                  </a:solidFill>
                  <a:latin typeface="宋体" pitchFamily="2" charset="-122"/>
                </a:rPr>
                <a:t>   </a:t>
              </a:r>
              <a:r>
                <a:rPr lang="zh-CN" altLang="en-US" sz="3200" dirty="0" smtClean="0">
                  <a:solidFill>
                    <a:srgbClr val="FF0000"/>
                  </a:solidFill>
                  <a:latin typeface="宋体" pitchFamily="2" charset="-122"/>
                </a:rPr>
                <a:t>对于</a:t>
              </a:r>
              <a:r>
                <a:rPr lang="zh-CN" altLang="en-US" sz="3200" dirty="0">
                  <a:solidFill>
                    <a:srgbClr val="FF0000"/>
                  </a:solidFill>
                  <a:latin typeface="宋体" pitchFamily="2" charset="-122"/>
                </a:rPr>
                <a:t>一个集合</a:t>
              </a:r>
              <a:r>
                <a:rPr lang="en-US" altLang="zh-CN" sz="3200" dirty="0">
                  <a:solidFill>
                    <a:srgbClr val="FF0000"/>
                  </a:solidFill>
                  <a:latin typeface="宋体" pitchFamily="2" charset="-122"/>
                </a:rPr>
                <a:t>A</a:t>
              </a:r>
              <a:r>
                <a:rPr lang="zh-CN" altLang="en-US" sz="3200" dirty="0">
                  <a:solidFill>
                    <a:srgbClr val="FF0000"/>
                  </a:solidFill>
                  <a:latin typeface="宋体" pitchFamily="2" charset="-122"/>
                </a:rPr>
                <a:t>，由全集</a:t>
              </a:r>
              <a:r>
                <a:rPr lang="en-US" altLang="zh-CN" sz="3200" dirty="0">
                  <a:solidFill>
                    <a:srgbClr val="FF0000"/>
                  </a:solidFill>
                  <a:latin typeface="宋体" pitchFamily="2" charset="-122"/>
                </a:rPr>
                <a:t>U</a:t>
              </a:r>
              <a:r>
                <a:rPr lang="zh-CN" altLang="en-US" sz="3200" dirty="0">
                  <a:solidFill>
                    <a:srgbClr val="FF0000"/>
                  </a:solidFill>
                  <a:latin typeface="宋体" pitchFamily="2" charset="-122"/>
                </a:rPr>
                <a:t>中不属于集合</a:t>
              </a:r>
              <a:r>
                <a:rPr lang="en-US" altLang="zh-CN" sz="3200" dirty="0">
                  <a:solidFill>
                    <a:srgbClr val="FF0000"/>
                  </a:solidFill>
                  <a:latin typeface="宋体" pitchFamily="2" charset="-122"/>
                </a:rPr>
                <a:t>A</a:t>
              </a:r>
              <a:r>
                <a:rPr lang="zh-CN" altLang="en-US" sz="3200" dirty="0">
                  <a:solidFill>
                    <a:srgbClr val="FF0000"/>
                  </a:solidFill>
                  <a:latin typeface="宋体" pitchFamily="2" charset="-122"/>
                </a:rPr>
                <a:t>的所有元素组成的集合，称为集合</a:t>
              </a:r>
              <a:r>
                <a:rPr lang="en-US" altLang="zh-CN" sz="3200" dirty="0">
                  <a:solidFill>
                    <a:srgbClr val="FF0000"/>
                  </a:solidFill>
                  <a:latin typeface="宋体" pitchFamily="2" charset="-122"/>
                </a:rPr>
                <a:t>A</a:t>
              </a:r>
              <a:r>
                <a:rPr lang="zh-CN" altLang="en-US" sz="3200" dirty="0">
                  <a:solidFill>
                    <a:srgbClr val="FF0000"/>
                  </a:solidFill>
                  <a:latin typeface="宋体" pitchFamily="2" charset="-122"/>
                </a:rPr>
                <a:t>相对于全集</a:t>
              </a:r>
              <a:r>
                <a:rPr lang="en-US" altLang="zh-CN" sz="3200" dirty="0">
                  <a:solidFill>
                    <a:srgbClr val="FF0000"/>
                  </a:solidFill>
                  <a:latin typeface="宋体" pitchFamily="2" charset="-122"/>
                </a:rPr>
                <a:t>U</a:t>
              </a:r>
              <a:r>
                <a:rPr lang="zh-CN" altLang="en-US" sz="3200" dirty="0">
                  <a:solidFill>
                    <a:srgbClr val="FF0000"/>
                  </a:solidFill>
                  <a:latin typeface="宋体" pitchFamily="2" charset="-122"/>
                </a:rPr>
                <a:t>的补集</a:t>
              </a:r>
              <a:r>
                <a:rPr lang="en-US" altLang="zh-CN" sz="3200" dirty="0">
                  <a:solidFill>
                    <a:srgbClr val="FF0000"/>
                  </a:solidFill>
                  <a:latin typeface="宋体" pitchFamily="2" charset="-122"/>
                </a:rPr>
                <a:t>.</a:t>
              </a:r>
              <a:r>
                <a:rPr lang="zh-CN" altLang="en-US" sz="3200" dirty="0">
                  <a:solidFill>
                    <a:srgbClr val="FF0000"/>
                  </a:solidFill>
                  <a:latin typeface="宋体" pitchFamily="2" charset="-122"/>
                </a:rPr>
                <a:t>记作    </a:t>
              </a:r>
              <a:r>
                <a:rPr lang="en-US" altLang="zh-CN" sz="3200" dirty="0">
                  <a:solidFill>
                    <a:srgbClr val="FF0000"/>
                  </a:solidFill>
                  <a:latin typeface="宋体" pitchFamily="2" charset="-122"/>
                </a:rPr>
                <a:t>. </a:t>
              </a:r>
            </a:p>
          </p:txBody>
        </p:sp>
        <p:graphicFrame>
          <p:nvGraphicFramePr>
            <p:cNvPr id="695304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992920543"/>
                </p:ext>
              </p:extLst>
            </p:nvPr>
          </p:nvGraphicFramePr>
          <p:xfrm>
            <a:off x="2160" y="3478"/>
            <a:ext cx="432" cy="358"/>
          </p:xfrm>
          <a:graphic>
            <a:graphicData uri="http://schemas.openxmlformats.org/presentationml/2006/ole">
              <p:oleObj spid="_x0000_s695308" name="Equation" r:id="rId4" imgW="279360" imgH="228600" progId="Equation.DSMT4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5299" grpId="0"/>
      <p:bldP spid="6953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346" name="Text Box 2"/>
          <p:cNvSpPr txBox="1">
            <a:spLocks noChangeArrowheads="1"/>
          </p:cNvSpPr>
          <p:nvPr/>
        </p:nvSpPr>
        <p:spPr bwMode="auto">
          <a:xfrm>
            <a:off x="457200" y="490537"/>
            <a:ext cx="8077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dirty="0">
                <a:solidFill>
                  <a:srgbClr val="00B050"/>
                </a:solidFill>
                <a:latin typeface="宋体" pitchFamily="2" charset="-122"/>
              </a:rPr>
              <a:t>4:</a:t>
            </a:r>
            <a:r>
              <a:rPr lang="zh-CN" altLang="en-US" dirty="0">
                <a:latin typeface="宋体" pitchFamily="2" charset="-122"/>
              </a:rPr>
              <a:t>如何用描述法表示集合</a:t>
            </a:r>
            <a:r>
              <a:rPr lang="en-US" altLang="zh-CN" dirty="0">
                <a:latin typeface="宋体" pitchFamily="2" charset="-122"/>
              </a:rPr>
              <a:t>A</a:t>
            </a:r>
            <a:r>
              <a:rPr lang="zh-CN" altLang="en-US" dirty="0">
                <a:latin typeface="宋体" pitchFamily="2" charset="-122"/>
              </a:rPr>
              <a:t>相对于全集</a:t>
            </a:r>
            <a:r>
              <a:rPr lang="en-US" altLang="zh-CN" dirty="0">
                <a:latin typeface="宋体" pitchFamily="2" charset="-122"/>
              </a:rPr>
              <a:t>U</a:t>
            </a:r>
            <a:r>
              <a:rPr lang="zh-CN" altLang="en-US" dirty="0">
                <a:latin typeface="宋体" pitchFamily="2" charset="-122"/>
              </a:rPr>
              <a:t>的补集？如何用</a:t>
            </a:r>
            <a:r>
              <a:rPr lang="en-US" altLang="zh-CN" dirty="0" err="1">
                <a:latin typeface="宋体" pitchFamily="2" charset="-122"/>
              </a:rPr>
              <a:t>venn</a:t>
            </a:r>
            <a:r>
              <a:rPr lang="zh-CN" altLang="en-US" dirty="0">
                <a:latin typeface="宋体" pitchFamily="2" charset="-122"/>
              </a:rPr>
              <a:t>图表示   ？</a:t>
            </a:r>
          </a:p>
        </p:txBody>
      </p:sp>
      <p:graphicFrame>
        <p:nvGraphicFramePr>
          <p:cNvPr id="69734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926549832"/>
              </p:ext>
            </p:extLst>
          </p:nvPr>
        </p:nvGraphicFramePr>
        <p:xfrm>
          <a:off x="7239000" y="1143000"/>
          <a:ext cx="685800" cy="568325"/>
        </p:xfrm>
        <a:graphic>
          <a:graphicData uri="http://schemas.openxmlformats.org/presentationml/2006/ole">
            <p:oleObj spid="_x0000_s697410" name="Equation" r:id="rId4" imgW="279360" imgH="228600" progId="Equation.DSMT4">
              <p:embed/>
            </p:oleObj>
          </a:graphicData>
        </a:graphic>
      </p:graphicFrame>
      <p:graphicFrame>
        <p:nvGraphicFramePr>
          <p:cNvPr id="69734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450181759"/>
              </p:ext>
            </p:extLst>
          </p:nvPr>
        </p:nvGraphicFramePr>
        <p:xfrm>
          <a:off x="520700" y="2074862"/>
          <a:ext cx="5257800" cy="768350"/>
        </p:xfrm>
        <a:graphic>
          <a:graphicData uri="http://schemas.openxmlformats.org/presentationml/2006/ole">
            <p:oleObj spid="_x0000_s697411" name="Equation" r:id="rId5" imgW="1562040" imgH="228600" progId="Equation.DSMT4">
              <p:embed/>
            </p:oleObj>
          </a:graphicData>
        </a:graphic>
      </p:graphicFrame>
      <p:grpSp>
        <p:nvGrpSpPr>
          <p:cNvPr id="697349" name="Group 5"/>
          <p:cNvGrpSpPr>
            <a:grpSpLocks/>
          </p:cNvGrpSpPr>
          <p:nvPr/>
        </p:nvGrpSpPr>
        <p:grpSpPr bwMode="auto">
          <a:xfrm>
            <a:off x="5715000" y="1797050"/>
            <a:ext cx="3009900" cy="1631950"/>
            <a:chOff x="1920" y="2496"/>
            <a:chExt cx="1896" cy="1028"/>
          </a:xfrm>
        </p:grpSpPr>
        <p:sp>
          <p:nvSpPr>
            <p:cNvPr id="697350" name="Rectangle 6"/>
            <p:cNvSpPr>
              <a:spLocks noChangeArrowheads="1"/>
            </p:cNvSpPr>
            <p:nvPr/>
          </p:nvSpPr>
          <p:spPr bwMode="auto">
            <a:xfrm>
              <a:off x="1920" y="2496"/>
              <a:ext cx="1896" cy="1028"/>
            </a:xfrm>
            <a:prstGeom prst="rect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7351" name="Oval 7"/>
            <p:cNvSpPr>
              <a:spLocks noChangeArrowheads="1"/>
            </p:cNvSpPr>
            <p:nvPr/>
          </p:nvSpPr>
          <p:spPr bwMode="auto">
            <a:xfrm>
              <a:off x="2544" y="2640"/>
              <a:ext cx="1106" cy="642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7352" name="Text Box 8"/>
            <p:cNvSpPr txBox="1">
              <a:spLocks noChangeArrowheads="1"/>
            </p:cNvSpPr>
            <p:nvPr/>
          </p:nvSpPr>
          <p:spPr bwMode="auto">
            <a:xfrm>
              <a:off x="2868" y="2753"/>
              <a:ext cx="474" cy="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altLang="zh-CN" sz="2400">
                  <a:solidFill>
                    <a:schemeClr val="bg1"/>
                  </a:solidFill>
                  <a:latin typeface="Times New Roman" pitchFamily="18" charset="0"/>
                </a:rPr>
                <a:t>A</a:t>
              </a:r>
              <a:endParaRPr lang="en-US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697353" name="Text Box 9"/>
            <p:cNvSpPr txBox="1">
              <a:spLocks noChangeArrowheads="1"/>
            </p:cNvSpPr>
            <p:nvPr/>
          </p:nvSpPr>
          <p:spPr bwMode="auto">
            <a:xfrm>
              <a:off x="1968" y="2544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chemeClr val="bg1"/>
                  </a:solidFill>
                  <a:latin typeface="宋体" pitchFamily="2" charset="-122"/>
                </a:rPr>
                <a:t>U</a:t>
              </a:r>
            </a:p>
          </p:txBody>
        </p:sp>
        <p:graphicFrame>
          <p:nvGraphicFramePr>
            <p:cNvPr id="697354" name="Object 10"/>
            <p:cNvGraphicFramePr>
              <a:graphicFrameLocks noChangeAspect="1"/>
            </p:cNvGraphicFramePr>
            <p:nvPr/>
          </p:nvGraphicFramePr>
          <p:xfrm>
            <a:off x="2064" y="3072"/>
            <a:ext cx="384" cy="318"/>
          </p:xfrm>
          <a:graphic>
            <a:graphicData uri="http://schemas.openxmlformats.org/presentationml/2006/ole">
              <p:oleObj spid="_x0000_s697412" name="Equation" r:id="rId6" imgW="291240" imgH="239040" progId="Equation.DSMT4">
                <p:embed/>
              </p:oleObj>
            </a:graphicData>
          </a:graphic>
        </p:graphicFrame>
      </p:grpSp>
      <p:grpSp>
        <p:nvGrpSpPr>
          <p:cNvPr id="697355" name="Group 11"/>
          <p:cNvGrpSpPr>
            <a:grpSpLocks/>
          </p:cNvGrpSpPr>
          <p:nvPr/>
        </p:nvGrpSpPr>
        <p:grpSpPr bwMode="auto">
          <a:xfrm>
            <a:off x="381000" y="3535362"/>
            <a:ext cx="9144000" cy="1300163"/>
            <a:chOff x="0" y="2016"/>
            <a:chExt cx="5760" cy="819"/>
          </a:xfrm>
        </p:grpSpPr>
        <p:sp>
          <p:nvSpPr>
            <p:cNvPr id="697356" name="Text Box 12"/>
            <p:cNvSpPr txBox="1">
              <a:spLocks noChangeArrowheads="1"/>
            </p:cNvSpPr>
            <p:nvPr/>
          </p:nvSpPr>
          <p:spPr bwMode="auto">
            <a:xfrm>
              <a:off x="0" y="2016"/>
              <a:ext cx="5760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B050"/>
                  </a:solidFill>
                  <a:latin typeface="宋体" pitchFamily="2" charset="-122"/>
                </a:rPr>
                <a:t>思考</a:t>
              </a:r>
              <a:r>
                <a:rPr lang="en-US" altLang="zh-CN" dirty="0">
                  <a:solidFill>
                    <a:srgbClr val="00B050"/>
                  </a:solidFill>
                  <a:latin typeface="宋体" pitchFamily="2" charset="-122"/>
                </a:rPr>
                <a:t>5:</a:t>
              </a:r>
              <a:r>
                <a:rPr lang="zh-CN" altLang="en-US" dirty="0">
                  <a:latin typeface="宋体" pitchFamily="2" charset="-122"/>
                </a:rPr>
                <a:t>集合    </a:t>
              </a:r>
              <a:r>
                <a:rPr lang="en-US" altLang="zh-CN" dirty="0">
                  <a:latin typeface="宋体" pitchFamily="2" charset="-122"/>
                </a:rPr>
                <a:t>,    ,       ,        ,                      	    ,</a:t>
              </a:r>
              <a:r>
                <a:rPr lang="zh-CN" altLang="en-US" dirty="0">
                  <a:latin typeface="宋体" pitchFamily="2" charset="-122"/>
                </a:rPr>
                <a:t>分别等于什么？</a:t>
              </a:r>
            </a:p>
          </p:txBody>
        </p:sp>
        <p:graphicFrame>
          <p:nvGraphicFramePr>
            <p:cNvPr id="697357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864188873"/>
                </p:ext>
              </p:extLst>
            </p:nvPr>
          </p:nvGraphicFramePr>
          <p:xfrm>
            <a:off x="1488" y="2064"/>
            <a:ext cx="528" cy="408"/>
          </p:xfrm>
          <a:graphic>
            <a:graphicData uri="http://schemas.openxmlformats.org/presentationml/2006/ole">
              <p:oleObj spid="_x0000_s697413" name="Equation" r:id="rId7" imgW="291960" imgH="228600" progId="Equation.DSMT4">
                <p:embed/>
              </p:oleObj>
            </a:graphicData>
          </a:graphic>
        </p:graphicFrame>
        <p:graphicFrame>
          <p:nvGraphicFramePr>
            <p:cNvPr id="697358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51004516"/>
                </p:ext>
              </p:extLst>
            </p:nvPr>
          </p:nvGraphicFramePr>
          <p:xfrm>
            <a:off x="2208" y="2064"/>
            <a:ext cx="528" cy="409"/>
          </p:xfrm>
          <a:graphic>
            <a:graphicData uri="http://schemas.openxmlformats.org/presentationml/2006/ole">
              <p:oleObj spid="_x0000_s697414" name="Equation" r:id="rId8" imgW="291960" imgH="228600" progId="Equation.DSMT4">
                <p:embed/>
              </p:oleObj>
            </a:graphicData>
          </a:graphic>
        </p:graphicFrame>
        <p:graphicFrame>
          <p:nvGraphicFramePr>
            <p:cNvPr id="697359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517559713"/>
                </p:ext>
              </p:extLst>
            </p:nvPr>
          </p:nvGraphicFramePr>
          <p:xfrm>
            <a:off x="2976" y="2080"/>
            <a:ext cx="912" cy="398"/>
          </p:xfrm>
          <a:graphic>
            <a:graphicData uri="http://schemas.openxmlformats.org/presentationml/2006/ole">
              <p:oleObj spid="_x0000_s697415" name="Equation" r:id="rId9" imgW="520560" imgH="228600" progId="Equation.DSMT4">
                <p:embed/>
              </p:oleObj>
            </a:graphicData>
          </a:graphic>
        </p:graphicFrame>
        <p:graphicFrame>
          <p:nvGraphicFramePr>
            <p:cNvPr id="697360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064600349"/>
                </p:ext>
              </p:extLst>
            </p:nvPr>
          </p:nvGraphicFramePr>
          <p:xfrm>
            <a:off x="4128" y="2048"/>
            <a:ext cx="1056" cy="433"/>
          </p:xfrm>
          <a:graphic>
            <a:graphicData uri="http://schemas.openxmlformats.org/presentationml/2006/ole">
              <p:oleObj spid="_x0000_s697416" name="Equation" r:id="rId10" imgW="634680" imgH="228600" progId="Equation.DSMT4">
                <p:embed/>
              </p:oleObj>
            </a:graphicData>
          </a:graphic>
        </p:graphicFrame>
        <p:graphicFrame>
          <p:nvGraphicFramePr>
            <p:cNvPr id="697361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551305519"/>
                </p:ext>
              </p:extLst>
            </p:nvPr>
          </p:nvGraphicFramePr>
          <p:xfrm>
            <a:off x="24" y="2440"/>
            <a:ext cx="1104" cy="395"/>
          </p:xfrm>
          <a:graphic>
            <a:graphicData uri="http://schemas.openxmlformats.org/presentationml/2006/ole">
              <p:oleObj spid="_x0000_s697417" name="Equation" r:id="rId11" imgW="634680" imgH="228600" progId="Equation.DSMT4">
                <p:embed/>
              </p:oleObj>
            </a:graphicData>
          </a:graphic>
        </p:graphicFrame>
        <p:sp>
          <p:nvSpPr>
            <p:cNvPr id="697362" name="Rectangle 18"/>
            <p:cNvSpPr>
              <a:spLocks noChangeArrowheads="1"/>
            </p:cNvSpPr>
            <p:nvPr/>
          </p:nvSpPr>
          <p:spPr bwMode="auto">
            <a:xfrm>
              <a:off x="0" y="2088"/>
              <a:ext cx="576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97363" name="Rectangle 19"/>
            <p:cNvSpPr>
              <a:spLocks noChangeArrowheads="1"/>
            </p:cNvSpPr>
            <p:nvPr/>
          </p:nvSpPr>
          <p:spPr bwMode="auto">
            <a:xfrm>
              <a:off x="0" y="2100"/>
              <a:ext cx="576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697364" name="Group 20"/>
          <p:cNvGrpSpPr>
            <a:grpSpLocks/>
          </p:cNvGrpSpPr>
          <p:nvPr/>
        </p:nvGrpSpPr>
        <p:grpSpPr bwMode="auto">
          <a:xfrm>
            <a:off x="381000" y="5029200"/>
            <a:ext cx="9144000" cy="1341438"/>
            <a:chOff x="0" y="3024"/>
            <a:chExt cx="5760" cy="845"/>
          </a:xfrm>
        </p:grpSpPr>
        <p:sp>
          <p:nvSpPr>
            <p:cNvPr id="697365" name="Text Box 21"/>
            <p:cNvSpPr txBox="1">
              <a:spLocks noChangeArrowheads="1"/>
            </p:cNvSpPr>
            <p:nvPr/>
          </p:nvSpPr>
          <p:spPr bwMode="auto">
            <a:xfrm>
              <a:off x="0" y="3024"/>
              <a:ext cx="5760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B050"/>
                  </a:solidFill>
                  <a:latin typeface="宋体" pitchFamily="2" charset="-122"/>
                </a:rPr>
                <a:t>思考</a:t>
              </a:r>
              <a:r>
                <a:rPr lang="en-US" altLang="zh-CN" dirty="0">
                  <a:solidFill>
                    <a:srgbClr val="00B050"/>
                  </a:solidFill>
                  <a:latin typeface="宋体" pitchFamily="2" charset="-122"/>
                </a:rPr>
                <a:t>6:</a:t>
              </a:r>
              <a:r>
                <a:rPr lang="zh-CN" altLang="en-US" dirty="0">
                  <a:latin typeface="宋体" pitchFamily="2" charset="-122"/>
                </a:rPr>
                <a:t>若       ，则   等于什么？若      ，则   与   的关系如何？ </a:t>
              </a:r>
            </a:p>
          </p:txBody>
        </p:sp>
        <p:graphicFrame>
          <p:nvGraphicFramePr>
            <p:cNvPr id="697366" name="Object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647507082"/>
                </p:ext>
              </p:extLst>
            </p:nvPr>
          </p:nvGraphicFramePr>
          <p:xfrm>
            <a:off x="1208" y="3072"/>
            <a:ext cx="1008" cy="433"/>
          </p:xfrm>
          <a:graphic>
            <a:graphicData uri="http://schemas.openxmlformats.org/presentationml/2006/ole">
              <p:oleObj spid="_x0000_s697418" name="Equation" r:id="rId12" imgW="533160" imgH="228600" progId="Equation.DSMT4">
                <p:embed/>
              </p:oleObj>
            </a:graphicData>
          </a:graphic>
        </p:graphicFrame>
        <p:graphicFrame>
          <p:nvGraphicFramePr>
            <p:cNvPr id="697367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424355621"/>
                </p:ext>
              </p:extLst>
            </p:nvPr>
          </p:nvGraphicFramePr>
          <p:xfrm>
            <a:off x="2808" y="3072"/>
            <a:ext cx="480" cy="397"/>
          </p:xfrm>
          <a:graphic>
            <a:graphicData uri="http://schemas.openxmlformats.org/presentationml/2006/ole">
              <p:oleObj spid="_x0000_s697419" name="Equation" r:id="rId13" imgW="279360" imgH="228600" progId="Equation.DSMT4">
                <p:embed/>
              </p:oleObj>
            </a:graphicData>
          </a:graphic>
        </p:graphicFrame>
        <p:graphicFrame>
          <p:nvGraphicFramePr>
            <p:cNvPr id="697368" name="Object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38156750"/>
                </p:ext>
              </p:extLst>
            </p:nvPr>
          </p:nvGraphicFramePr>
          <p:xfrm>
            <a:off x="352" y="3448"/>
            <a:ext cx="848" cy="377"/>
          </p:xfrm>
          <a:graphic>
            <a:graphicData uri="http://schemas.openxmlformats.org/presentationml/2006/ole">
              <p:oleObj spid="_x0000_s697420" name="Equation" r:id="rId14" imgW="431640" imgH="190440" progId="Equation.DSMT4">
                <p:embed/>
              </p:oleObj>
            </a:graphicData>
          </a:graphic>
        </p:graphicFrame>
        <p:graphicFrame>
          <p:nvGraphicFramePr>
            <p:cNvPr id="697369" name="Object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856042895"/>
                </p:ext>
              </p:extLst>
            </p:nvPr>
          </p:nvGraphicFramePr>
          <p:xfrm>
            <a:off x="2496" y="3472"/>
            <a:ext cx="480" cy="397"/>
          </p:xfrm>
          <a:graphic>
            <a:graphicData uri="http://schemas.openxmlformats.org/presentationml/2006/ole">
              <p:oleObj spid="_x0000_s697421" name="Equation" r:id="rId15" imgW="279360" imgH="228600" progId="Equation.DSMT4">
                <p:embed/>
              </p:oleObj>
            </a:graphicData>
          </a:graphic>
        </p:graphicFrame>
        <p:graphicFrame>
          <p:nvGraphicFramePr>
            <p:cNvPr id="697370" name="Object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326561347"/>
                </p:ext>
              </p:extLst>
            </p:nvPr>
          </p:nvGraphicFramePr>
          <p:xfrm>
            <a:off x="1792" y="3464"/>
            <a:ext cx="480" cy="397"/>
          </p:xfrm>
          <a:graphic>
            <a:graphicData uri="http://schemas.openxmlformats.org/presentationml/2006/ole">
              <p:oleObj spid="_x0000_s697422" name="Equation" r:id="rId16" imgW="279360" imgH="228600" progId="Equation.DSMT4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394" name="Text Box 2"/>
          <p:cNvSpPr txBox="1">
            <a:spLocks noChangeArrowheads="1"/>
          </p:cNvSpPr>
          <p:nvPr/>
        </p:nvSpPr>
        <p:spPr bwMode="auto">
          <a:xfrm>
            <a:off x="609600" y="360362"/>
            <a:ext cx="1981200" cy="1446550"/>
          </a:xfrm>
          <a:prstGeom prst="rect">
            <a:avLst/>
          </a:prstGeom>
        </p:spPr>
        <p:txBody>
          <a:bodyPr wrap="none" fromWordArt="1"/>
          <a:lstStyle>
            <a:defPPr>
              <a:defRPr lang="zh-CN"/>
            </a:defPPr>
            <a:lvl1pPr marL="0" algn="ctr" defTabSz="914400" eaLnBrk="1" latinLnBrk="0" hangingPunct="1">
              <a:defRPr sz="4400" kern="10">
                <a:ln w="635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隶书" pitchFamily="49" charset="-122"/>
                <a:ea typeface="隶书" pitchFamily="49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理论迁移</a:t>
            </a:r>
          </a:p>
        </p:txBody>
      </p:sp>
      <p:sp>
        <p:nvSpPr>
          <p:cNvPr id="699397" name="Rectangle 5"/>
          <p:cNvSpPr>
            <a:spLocks noChangeArrowheads="1"/>
          </p:cNvSpPr>
          <p:nvPr/>
        </p:nvSpPr>
        <p:spPr bwMode="auto">
          <a:xfrm>
            <a:off x="0" y="36036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699399" name="Group 7"/>
          <p:cNvGrpSpPr>
            <a:grpSpLocks/>
          </p:cNvGrpSpPr>
          <p:nvPr/>
        </p:nvGrpSpPr>
        <p:grpSpPr bwMode="auto">
          <a:xfrm>
            <a:off x="609600" y="1046162"/>
            <a:ext cx="7848600" cy="1811338"/>
            <a:chOff x="96" y="432"/>
            <a:chExt cx="4944" cy="1141"/>
          </a:xfrm>
        </p:grpSpPr>
        <p:sp>
          <p:nvSpPr>
            <p:cNvPr id="699400" name="Text Box 8"/>
            <p:cNvSpPr txBox="1">
              <a:spLocks noChangeArrowheads="1"/>
            </p:cNvSpPr>
            <p:nvPr/>
          </p:nvSpPr>
          <p:spPr bwMode="auto">
            <a:xfrm>
              <a:off x="96" y="432"/>
              <a:ext cx="4944" cy="1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>
                  <a:latin typeface="宋体" pitchFamily="2" charset="-122"/>
                </a:rPr>
                <a:t>    </a:t>
              </a:r>
              <a:r>
                <a:rPr lang="zh-CN" altLang="en-US" dirty="0">
                  <a:latin typeface="宋体" pitchFamily="2" charset="-122"/>
                </a:rPr>
                <a:t>例</a:t>
              </a:r>
              <a:r>
                <a:rPr lang="en-US" altLang="zh-CN" dirty="0">
                  <a:latin typeface="宋体" pitchFamily="2" charset="-122"/>
                </a:rPr>
                <a:t>1 </a:t>
              </a:r>
              <a:r>
                <a:rPr lang="zh-CN" altLang="en-US" dirty="0">
                  <a:latin typeface="宋体" pitchFamily="2" charset="-122"/>
                </a:rPr>
                <a:t>设全集</a:t>
              </a:r>
              <a:r>
                <a:rPr lang="en-US" altLang="zh-CN" dirty="0">
                  <a:latin typeface="宋体" pitchFamily="2" charset="-122"/>
                </a:rPr>
                <a:t>U=            </a:t>
              </a:r>
              <a:r>
                <a:rPr lang="zh-CN" altLang="en-US" dirty="0">
                  <a:latin typeface="宋体" pitchFamily="2" charset="-122"/>
                </a:rPr>
                <a:t>，</a:t>
              </a:r>
              <a:r>
                <a:rPr lang="en-US" altLang="zh-CN" dirty="0">
                  <a:latin typeface="宋体" pitchFamily="2" charset="-122"/>
                </a:rPr>
                <a:t>A={1,2,3,4}</a:t>
              </a:r>
              <a:r>
                <a:rPr lang="zh-CN" altLang="en-US" dirty="0">
                  <a:latin typeface="宋体" pitchFamily="2" charset="-122"/>
                </a:rPr>
                <a:t>，</a:t>
              </a:r>
              <a:r>
                <a:rPr lang="en-US" altLang="zh-CN" dirty="0">
                  <a:latin typeface="宋体" pitchFamily="2" charset="-122"/>
                </a:rPr>
                <a:t>B={3,4,5,6,7}</a:t>
              </a:r>
              <a:r>
                <a:rPr lang="zh-CN" altLang="en-US" dirty="0">
                  <a:latin typeface="宋体" pitchFamily="2" charset="-122"/>
                </a:rPr>
                <a:t>，求       ，       </a:t>
              </a:r>
              <a:r>
                <a:rPr lang="en-US" altLang="zh-CN" dirty="0">
                  <a:latin typeface="宋体" pitchFamily="2" charset="-122"/>
                </a:rPr>
                <a:t>.</a:t>
              </a:r>
            </a:p>
          </p:txBody>
        </p:sp>
        <p:graphicFrame>
          <p:nvGraphicFramePr>
            <p:cNvPr id="699401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390148991"/>
                </p:ext>
              </p:extLst>
            </p:nvPr>
          </p:nvGraphicFramePr>
          <p:xfrm>
            <a:off x="2496" y="432"/>
            <a:ext cx="1728" cy="419"/>
          </p:xfrm>
          <a:graphic>
            <a:graphicData uri="http://schemas.openxmlformats.org/presentationml/2006/ole">
              <p:oleObj spid="_x0000_s699454" name="Equation" r:id="rId4" imgW="939600" imgH="228600" progId="Equation.DSMT4">
                <p:embed/>
              </p:oleObj>
            </a:graphicData>
          </a:graphic>
        </p:graphicFrame>
        <p:graphicFrame>
          <p:nvGraphicFramePr>
            <p:cNvPr id="699402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235297918"/>
                </p:ext>
              </p:extLst>
            </p:nvPr>
          </p:nvGraphicFramePr>
          <p:xfrm>
            <a:off x="448" y="1200"/>
            <a:ext cx="1008" cy="356"/>
          </p:xfrm>
          <a:graphic>
            <a:graphicData uri="http://schemas.openxmlformats.org/presentationml/2006/ole">
              <p:oleObj spid="_x0000_s699455" name="Equation" r:id="rId5" imgW="647640" imgH="228600" progId="Equation.DSMT4">
                <p:embed/>
              </p:oleObj>
            </a:graphicData>
          </a:graphic>
        </p:graphicFrame>
        <p:graphicFrame>
          <p:nvGraphicFramePr>
            <p:cNvPr id="699403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137745758"/>
                </p:ext>
              </p:extLst>
            </p:nvPr>
          </p:nvGraphicFramePr>
          <p:xfrm>
            <a:off x="1584" y="1200"/>
            <a:ext cx="1056" cy="373"/>
          </p:xfrm>
          <a:graphic>
            <a:graphicData uri="http://schemas.openxmlformats.org/presentationml/2006/ole">
              <p:oleObj spid="_x0000_s699456" name="Equation" r:id="rId6" imgW="647640" imgH="228600" progId="Equation.DSMT4">
                <p:embed/>
              </p:oleObj>
            </a:graphicData>
          </a:graphic>
        </p:graphicFrame>
      </p:grpSp>
      <p:grpSp>
        <p:nvGrpSpPr>
          <p:cNvPr id="699404" name="Group 12"/>
          <p:cNvGrpSpPr>
            <a:grpSpLocks/>
          </p:cNvGrpSpPr>
          <p:nvPr/>
        </p:nvGrpSpPr>
        <p:grpSpPr bwMode="auto">
          <a:xfrm>
            <a:off x="381000" y="2951162"/>
            <a:ext cx="8153400" cy="1239838"/>
            <a:chOff x="192" y="1776"/>
            <a:chExt cx="5136" cy="781"/>
          </a:xfrm>
        </p:grpSpPr>
        <p:sp>
          <p:nvSpPr>
            <p:cNvPr id="699405" name="Text Box 13"/>
            <p:cNvSpPr txBox="1">
              <a:spLocks noChangeArrowheads="1"/>
            </p:cNvSpPr>
            <p:nvPr/>
          </p:nvSpPr>
          <p:spPr bwMode="auto">
            <a:xfrm>
              <a:off x="192" y="1776"/>
              <a:ext cx="5136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>
                  <a:solidFill>
                    <a:srgbClr val="FF0000"/>
                  </a:solidFill>
                  <a:latin typeface="宋体" pitchFamily="2" charset="-122"/>
                </a:rPr>
                <a:t>        ={1</a:t>
              </a:r>
              <a:r>
                <a:rPr lang="zh-CN" altLang="en-US" dirty="0">
                  <a:solidFill>
                    <a:srgbClr val="FF0000"/>
                  </a:solidFill>
                  <a:latin typeface="宋体" pitchFamily="2" charset="-122"/>
                </a:rPr>
                <a:t>，</a:t>
              </a:r>
              <a:r>
                <a:rPr lang="en-US" altLang="zh-CN" dirty="0">
                  <a:solidFill>
                    <a:srgbClr val="FF0000"/>
                  </a:solidFill>
                  <a:latin typeface="宋体" pitchFamily="2" charset="-122"/>
                </a:rPr>
                <a:t>2</a:t>
              </a:r>
              <a:r>
                <a:rPr lang="zh-CN" altLang="en-US" dirty="0">
                  <a:solidFill>
                    <a:srgbClr val="FF0000"/>
                  </a:solidFill>
                  <a:latin typeface="宋体" pitchFamily="2" charset="-122"/>
                </a:rPr>
                <a:t>，</a:t>
              </a:r>
              <a:r>
                <a:rPr lang="en-US" altLang="zh-CN" dirty="0">
                  <a:solidFill>
                    <a:srgbClr val="FF0000"/>
                  </a:solidFill>
                  <a:latin typeface="宋体" pitchFamily="2" charset="-122"/>
                </a:rPr>
                <a:t>5</a:t>
              </a:r>
              <a:r>
                <a:rPr lang="zh-CN" altLang="en-US" dirty="0">
                  <a:solidFill>
                    <a:srgbClr val="FF0000"/>
                  </a:solidFill>
                  <a:latin typeface="宋体" pitchFamily="2" charset="-122"/>
                </a:rPr>
                <a:t>，</a:t>
              </a:r>
              <a:r>
                <a:rPr lang="en-US" altLang="zh-CN" dirty="0">
                  <a:solidFill>
                    <a:srgbClr val="FF0000"/>
                  </a:solidFill>
                  <a:latin typeface="宋体" pitchFamily="2" charset="-122"/>
                </a:rPr>
                <a:t>6</a:t>
              </a:r>
              <a:r>
                <a:rPr lang="zh-CN" altLang="en-US" dirty="0">
                  <a:solidFill>
                    <a:srgbClr val="FF0000"/>
                  </a:solidFill>
                  <a:latin typeface="宋体" pitchFamily="2" charset="-122"/>
                </a:rPr>
                <a:t>，</a:t>
              </a:r>
              <a:r>
                <a:rPr lang="en-US" altLang="zh-CN" dirty="0">
                  <a:solidFill>
                    <a:srgbClr val="FF0000"/>
                  </a:solidFill>
                  <a:latin typeface="宋体" pitchFamily="2" charset="-122"/>
                </a:rPr>
                <a:t>7</a:t>
              </a:r>
              <a:r>
                <a:rPr lang="zh-CN" altLang="en-US" dirty="0">
                  <a:solidFill>
                    <a:srgbClr val="FF0000"/>
                  </a:solidFill>
                  <a:latin typeface="宋体" pitchFamily="2" charset="-122"/>
                </a:rPr>
                <a:t>，</a:t>
              </a:r>
              <a:r>
                <a:rPr lang="en-US" altLang="zh-CN" dirty="0">
                  <a:solidFill>
                    <a:srgbClr val="FF0000"/>
                  </a:solidFill>
                  <a:latin typeface="宋体" pitchFamily="2" charset="-122"/>
                </a:rPr>
                <a:t>8}</a:t>
              </a:r>
              <a:r>
                <a:rPr lang="zh-CN" altLang="en-US" dirty="0">
                  <a:solidFill>
                    <a:srgbClr val="FF0000"/>
                  </a:solidFill>
                  <a:latin typeface="宋体" pitchFamily="2" charset="-122"/>
                </a:rPr>
                <a:t>；                           	    </a:t>
              </a:r>
              <a:r>
                <a:rPr lang="en-US" altLang="zh-CN" dirty="0">
                  <a:solidFill>
                    <a:srgbClr val="FF0000"/>
                  </a:solidFill>
                  <a:latin typeface="宋体" pitchFamily="2" charset="-122"/>
                </a:rPr>
                <a:t>={3</a:t>
              </a:r>
              <a:r>
                <a:rPr lang="zh-CN" altLang="en-US" dirty="0">
                  <a:solidFill>
                    <a:srgbClr val="FF0000"/>
                  </a:solidFill>
                  <a:latin typeface="宋体" pitchFamily="2" charset="-122"/>
                </a:rPr>
                <a:t>，</a:t>
              </a:r>
              <a:r>
                <a:rPr lang="en-US" altLang="zh-CN" dirty="0">
                  <a:solidFill>
                    <a:srgbClr val="FF0000"/>
                  </a:solidFill>
                  <a:latin typeface="宋体" pitchFamily="2" charset="-122"/>
                </a:rPr>
                <a:t>4</a:t>
              </a:r>
              <a:r>
                <a:rPr lang="zh-CN" altLang="en-US" dirty="0">
                  <a:solidFill>
                    <a:srgbClr val="FF0000"/>
                  </a:solidFill>
                  <a:latin typeface="宋体" pitchFamily="2" charset="-122"/>
                </a:rPr>
                <a:t>，</a:t>
              </a:r>
              <a:r>
                <a:rPr lang="en-US" altLang="zh-CN" dirty="0">
                  <a:solidFill>
                    <a:srgbClr val="FF0000"/>
                  </a:solidFill>
                  <a:latin typeface="宋体" pitchFamily="2" charset="-122"/>
                </a:rPr>
                <a:t>5</a:t>
              </a:r>
              <a:r>
                <a:rPr lang="zh-CN" altLang="en-US" dirty="0">
                  <a:solidFill>
                    <a:srgbClr val="FF0000"/>
                  </a:solidFill>
                  <a:latin typeface="宋体" pitchFamily="2" charset="-122"/>
                </a:rPr>
                <a:t>，</a:t>
              </a:r>
              <a:r>
                <a:rPr lang="en-US" altLang="zh-CN" dirty="0">
                  <a:solidFill>
                    <a:srgbClr val="FF0000"/>
                  </a:solidFill>
                  <a:latin typeface="宋体" pitchFamily="2" charset="-122"/>
                </a:rPr>
                <a:t>6</a:t>
              </a:r>
              <a:r>
                <a:rPr lang="zh-CN" altLang="en-US" dirty="0">
                  <a:solidFill>
                    <a:srgbClr val="FF0000"/>
                  </a:solidFill>
                  <a:latin typeface="宋体" pitchFamily="2" charset="-122"/>
                </a:rPr>
                <a:t>，</a:t>
              </a:r>
              <a:r>
                <a:rPr lang="en-US" altLang="zh-CN" dirty="0">
                  <a:solidFill>
                    <a:srgbClr val="FF0000"/>
                  </a:solidFill>
                  <a:latin typeface="宋体" pitchFamily="2" charset="-122"/>
                </a:rPr>
                <a:t>7</a:t>
              </a:r>
              <a:r>
                <a:rPr lang="zh-CN" altLang="en-US" dirty="0">
                  <a:solidFill>
                    <a:srgbClr val="FF0000"/>
                  </a:solidFill>
                  <a:latin typeface="宋体" pitchFamily="2" charset="-122"/>
                </a:rPr>
                <a:t>，</a:t>
              </a:r>
              <a:r>
                <a:rPr lang="en-US" altLang="zh-CN" dirty="0">
                  <a:solidFill>
                    <a:srgbClr val="FF0000"/>
                  </a:solidFill>
                  <a:latin typeface="宋体" pitchFamily="2" charset="-122"/>
                </a:rPr>
                <a:t>8}. </a:t>
              </a:r>
            </a:p>
          </p:txBody>
        </p:sp>
        <p:graphicFrame>
          <p:nvGraphicFramePr>
            <p:cNvPr id="699406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858773882"/>
                </p:ext>
              </p:extLst>
            </p:nvPr>
          </p:nvGraphicFramePr>
          <p:xfrm>
            <a:off x="384" y="1824"/>
            <a:ext cx="1008" cy="356"/>
          </p:xfrm>
          <a:graphic>
            <a:graphicData uri="http://schemas.openxmlformats.org/presentationml/2006/ole">
              <p:oleObj spid="_x0000_s699457" name="Equation" r:id="rId7" imgW="647640" imgH="228600" progId="Equation.DSMT4">
                <p:embed/>
              </p:oleObj>
            </a:graphicData>
          </a:graphic>
        </p:graphicFrame>
        <p:graphicFrame>
          <p:nvGraphicFramePr>
            <p:cNvPr id="699407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697475749"/>
                </p:ext>
              </p:extLst>
            </p:nvPr>
          </p:nvGraphicFramePr>
          <p:xfrm>
            <a:off x="368" y="2184"/>
            <a:ext cx="1056" cy="373"/>
          </p:xfrm>
          <a:graphic>
            <a:graphicData uri="http://schemas.openxmlformats.org/presentationml/2006/ole">
              <p:oleObj spid="_x0000_s699458" name="Equation" r:id="rId8" imgW="647640" imgH="228600" progId="Equation.DSMT4">
                <p:embed/>
              </p:oleObj>
            </a:graphicData>
          </a:graphic>
        </p:graphicFrame>
      </p:grpSp>
      <p:grpSp>
        <p:nvGrpSpPr>
          <p:cNvPr id="699411" name="Group 19"/>
          <p:cNvGrpSpPr>
            <a:grpSpLocks/>
          </p:cNvGrpSpPr>
          <p:nvPr/>
        </p:nvGrpSpPr>
        <p:grpSpPr bwMode="auto">
          <a:xfrm>
            <a:off x="0" y="4419600"/>
            <a:ext cx="9144000" cy="1295400"/>
            <a:chOff x="0" y="2640"/>
            <a:chExt cx="5760" cy="816"/>
          </a:xfrm>
        </p:grpSpPr>
        <p:sp>
          <p:nvSpPr>
            <p:cNvPr id="699412" name="Text Box 20"/>
            <p:cNvSpPr txBox="1">
              <a:spLocks noChangeArrowheads="1"/>
            </p:cNvSpPr>
            <p:nvPr/>
          </p:nvSpPr>
          <p:spPr bwMode="auto">
            <a:xfrm>
              <a:off x="0" y="2640"/>
              <a:ext cx="5760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>
                  <a:latin typeface="宋体" pitchFamily="2" charset="-122"/>
                </a:rPr>
                <a:t>  </a:t>
              </a:r>
              <a:r>
                <a:rPr lang="zh-CN" altLang="en-US" dirty="0">
                  <a:latin typeface="宋体" pitchFamily="2" charset="-122"/>
                </a:rPr>
                <a:t>例</a:t>
              </a:r>
              <a:r>
                <a:rPr lang="en-US" altLang="zh-CN" dirty="0">
                  <a:latin typeface="宋体" pitchFamily="2" charset="-122"/>
                </a:rPr>
                <a:t>2</a:t>
              </a:r>
              <a:r>
                <a:rPr lang="zh-CN" altLang="en-US" dirty="0">
                  <a:latin typeface="宋体" pitchFamily="2" charset="-122"/>
                </a:rPr>
                <a:t>已知全集</a:t>
              </a:r>
              <a:r>
                <a:rPr lang="en-US" altLang="zh-CN" dirty="0">
                  <a:latin typeface="宋体" pitchFamily="2" charset="-122"/>
                </a:rPr>
                <a:t>U=R</a:t>
              </a:r>
              <a:r>
                <a:rPr lang="zh-CN" altLang="en-US" dirty="0">
                  <a:latin typeface="宋体" pitchFamily="2" charset="-122"/>
                </a:rPr>
                <a:t>，集合              ，			  </a:t>
              </a:r>
              <a:r>
                <a:rPr lang="zh-CN" altLang="en-US" dirty="0" smtClean="0">
                  <a:latin typeface="宋体" pitchFamily="2" charset="-122"/>
                </a:rPr>
                <a:t>   </a:t>
              </a:r>
              <a:r>
                <a:rPr lang="en-US" altLang="zh-CN" dirty="0" smtClean="0">
                  <a:latin typeface="宋体" pitchFamily="2" charset="-122"/>
                </a:rPr>
                <a:t>,</a:t>
              </a:r>
              <a:r>
                <a:rPr lang="zh-CN" altLang="en-US" dirty="0">
                  <a:latin typeface="宋体" pitchFamily="2" charset="-122"/>
                </a:rPr>
                <a:t>求        </a:t>
              </a:r>
              <a:r>
                <a:rPr lang="en-US" altLang="zh-CN" dirty="0">
                  <a:latin typeface="宋体" pitchFamily="2" charset="-122"/>
                </a:rPr>
                <a:t>.</a:t>
              </a:r>
            </a:p>
          </p:txBody>
        </p:sp>
        <p:graphicFrame>
          <p:nvGraphicFramePr>
            <p:cNvPr id="699413" name="Object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44571820"/>
                </p:ext>
              </p:extLst>
            </p:nvPr>
          </p:nvGraphicFramePr>
          <p:xfrm>
            <a:off x="3264" y="2688"/>
            <a:ext cx="2016" cy="361"/>
          </p:xfrm>
          <a:graphic>
            <a:graphicData uri="http://schemas.openxmlformats.org/presentationml/2006/ole">
              <p:oleObj spid="_x0000_s699459" name="Equation" r:id="rId9" imgW="1117440" imgH="203040" progId="Equation.DSMT4">
                <p:embed/>
              </p:oleObj>
            </a:graphicData>
          </a:graphic>
        </p:graphicFrame>
        <p:graphicFrame>
          <p:nvGraphicFramePr>
            <p:cNvPr id="699414" name="Object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958925490"/>
                </p:ext>
              </p:extLst>
            </p:nvPr>
          </p:nvGraphicFramePr>
          <p:xfrm>
            <a:off x="336" y="3113"/>
            <a:ext cx="1632" cy="295"/>
          </p:xfrm>
          <a:graphic>
            <a:graphicData uri="http://schemas.openxmlformats.org/presentationml/2006/ole">
              <p:oleObj spid="_x0000_s699460" name="Equation" r:id="rId10" imgW="1104840" imgH="203040" progId="Equation.DSMT4">
                <p:embed/>
              </p:oleObj>
            </a:graphicData>
          </a:graphic>
        </p:graphicFrame>
        <p:graphicFrame>
          <p:nvGraphicFramePr>
            <p:cNvPr id="699415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209063659"/>
                </p:ext>
              </p:extLst>
            </p:nvPr>
          </p:nvGraphicFramePr>
          <p:xfrm>
            <a:off x="2400" y="3066"/>
            <a:ext cx="1104" cy="390"/>
          </p:xfrm>
          <a:graphic>
            <a:graphicData uri="http://schemas.openxmlformats.org/presentationml/2006/ole">
              <p:oleObj spid="_x0000_s699461" name="Equation" r:id="rId11" imgW="647640" imgH="228600" progId="Equation.DSMT4">
                <p:embed/>
              </p:oleObj>
            </a:graphicData>
          </a:graphic>
        </p:graphicFrame>
      </p:grpSp>
      <p:graphicFrame>
        <p:nvGraphicFramePr>
          <p:cNvPr id="699417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321662369"/>
              </p:ext>
            </p:extLst>
          </p:nvPr>
        </p:nvGraphicFramePr>
        <p:xfrm>
          <a:off x="3048000" y="5710237"/>
          <a:ext cx="2895600" cy="690563"/>
        </p:xfrm>
        <a:graphic>
          <a:graphicData uri="http://schemas.openxmlformats.org/presentationml/2006/ole">
            <p:oleObj spid="_x0000_s699462" name="Equation" r:id="rId12" imgW="838080" imgH="203040" progId="Equation.DSMT4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4" name="Rectangle 4"/>
          <p:cNvSpPr>
            <a:spLocks noChangeArrowheads="1"/>
          </p:cNvSpPr>
          <p:nvPr/>
        </p:nvSpPr>
        <p:spPr bwMode="auto">
          <a:xfrm>
            <a:off x="-228600" y="4000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01445" name="Rectangle 5"/>
          <p:cNvSpPr>
            <a:spLocks noChangeArrowheads="1"/>
          </p:cNvSpPr>
          <p:nvPr/>
        </p:nvSpPr>
        <p:spPr bwMode="auto">
          <a:xfrm>
            <a:off x="-228600" y="4000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701446" name="Group 6"/>
          <p:cNvGrpSpPr>
            <a:grpSpLocks/>
          </p:cNvGrpSpPr>
          <p:nvPr/>
        </p:nvGrpSpPr>
        <p:grpSpPr bwMode="auto">
          <a:xfrm>
            <a:off x="533400" y="990600"/>
            <a:ext cx="8915400" cy="1884363"/>
            <a:chOff x="0" y="192"/>
            <a:chExt cx="5616" cy="1187"/>
          </a:xfrm>
        </p:grpSpPr>
        <p:sp>
          <p:nvSpPr>
            <p:cNvPr id="701447" name="Text Box 7"/>
            <p:cNvSpPr txBox="1">
              <a:spLocks noChangeArrowheads="1"/>
            </p:cNvSpPr>
            <p:nvPr/>
          </p:nvSpPr>
          <p:spPr bwMode="auto">
            <a:xfrm>
              <a:off x="0" y="192"/>
              <a:ext cx="5616" cy="1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dirty="0">
                  <a:latin typeface="宋体" pitchFamily="2" charset="-122"/>
                </a:rPr>
                <a:t>  </a:t>
              </a:r>
              <a:r>
                <a:rPr lang="zh-CN" altLang="en-US" dirty="0">
                  <a:latin typeface="宋体" pitchFamily="2" charset="-122"/>
                </a:rPr>
                <a:t>例</a:t>
              </a:r>
              <a:r>
                <a:rPr lang="en-US" altLang="zh-CN" dirty="0">
                  <a:latin typeface="宋体" pitchFamily="2" charset="-122"/>
                </a:rPr>
                <a:t>3 </a:t>
              </a:r>
              <a:r>
                <a:rPr lang="zh-CN" altLang="en-US" dirty="0">
                  <a:latin typeface="宋体" pitchFamily="2" charset="-122"/>
                </a:rPr>
                <a:t>设全集                ，已知 				 </a:t>
              </a:r>
              <a:r>
                <a:rPr lang="en-US" altLang="zh-CN" dirty="0">
                  <a:latin typeface="宋体" pitchFamily="2" charset="-122"/>
                </a:rPr>
                <a:t>,              , </a:t>
              </a:r>
              <a:r>
                <a:rPr lang="en-US" altLang="zh-CN" dirty="0">
                  <a:solidFill>
                    <a:srgbClr val="FF0000"/>
                  </a:solidFill>
                  <a:latin typeface="宋体" pitchFamily="2" charset="-122"/>
                </a:rPr>
                <a:t>         </a:t>
              </a:r>
              <a:r>
                <a:rPr lang="en-US" altLang="zh-CN" dirty="0">
                  <a:latin typeface="宋体" pitchFamily="2" charset="-122"/>
                </a:rPr>
                <a:t>	          ,</a:t>
              </a:r>
              <a:r>
                <a:rPr lang="zh-CN" altLang="en-US" dirty="0">
                  <a:latin typeface="宋体" pitchFamily="2" charset="-122"/>
                </a:rPr>
                <a:t>求集合</a:t>
              </a:r>
              <a:r>
                <a:rPr lang="en-US" altLang="zh-CN" dirty="0">
                  <a:latin typeface="宋体" pitchFamily="2" charset="-122"/>
                </a:rPr>
                <a:t>A</a:t>
              </a:r>
              <a:r>
                <a:rPr lang="zh-CN" altLang="en-US" dirty="0">
                  <a:latin typeface="宋体" pitchFamily="2" charset="-122"/>
                </a:rPr>
                <a:t>、</a:t>
              </a:r>
              <a:r>
                <a:rPr lang="en-US" altLang="zh-CN" dirty="0">
                  <a:latin typeface="宋体" pitchFamily="2" charset="-122"/>
                </a:rPr>
                <a:t>B.</a:t>
              </a:r>
            </a:p>
          </p:txBody>
        </p:sp>
        <p:graphicFrame>
          <p:nvGraphicFramePr>
            <p:cNvPr id="701448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831022238"/>
                </p:ext>
              </p:extLst>
            </p:nvPr>
          </p:nvGraphicFramePr>
          <p:xfrm>
            <a:off x="1792" y="240"/>
            <a:ext cx="2304" cy="364"/>
          </p:xfrm>
          <a:graphic>
            <a:graphicData uri="http://schemas.openxmlformats.org/presentationml/2006/ole">
              <p:oleObj spid="_x0000_s701460" name="Equation" r:id="rId4" imgW="1295280" imgH="203040" progId="Equation.DSMT4">
                <p:embed/>
              </p:oleObj>
            </a:graphicData>
          </a:graphic>
        </p:graphicFrame>
        <p:graphicFrame>
          <p:nvGraphicFramePr>
            <p:cNvPr id="701449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6831812"/>
                </p:ext>
              </p:extLst>
            </p:nvPr>
          </p:nvGraphicFramePr>
          <p:xfrm>
            <a:off x="0" y="576"/>
            <a:ext cx="1872" cy="391"/>
          </p:xfrm>
          <a:graphic>
            <a:graphicData uri="http://schemas.openxmlformats.org/presentationml/2006/ole">
              <p:oleObj spid="_x0000_s701461" name="Equation" r:id="rId5" imgW="1091880" imgH="228600" progId="Equation.DSMT4">
                <p:embed/>
              </p:oleObj>
            </a:graphicData>
          </a:graphic>
        </p:graphicFrame>
        <p:graphicFrame>
          <p:nvGraphicFramePr>
            <p:cNvPr id="701450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573467144"/>
                </p:ext>
              </p:extLst>
            </p:nvPr>
          </p:nvGraphicFramePr>
          <p:xfrm>
            <a:off x="2016" y="576"/>
            <a:ext cx="1920" cy="401"/>
          </p:xfrm>
          <a:graphic>
            <a:graphicData uri="http://schemas.openxmlformats.org/presentationml/2006/ole">
              <p:oleObj spid="_x0000_s701462" name="Equation" r:id="rId6" imgW="1091880" imgH="228600" progId="Equation.DSMT4">
                <p:embed/>
              </p:oleObj>
            </a:graphicData>
          </a:graphic>
        </p:graphicFrame>
        <p:graphicFrame>
          <p:nvGraphicFramePr>
            <p:cNvPr id="701451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604636415"/>
                </p:ext>
              </p:extLst>
            </p:nvPr>
          </p:nvGraphicFramePr>
          <p:xfrm>
            <a:off x="8" y="952"/>
            <a:ext cx="2064" cy="427"/>
          </p:xfrm>
          <a:graphic>
            <a:graphicData uri="http://schemas.openxmlformats.org/presentationml/2006/ole">
              <p:oleObj spid="_x0000_s701463" name="Equation" r:id="rId7" imgW="1104840" imgH="228600" progId="Equation.DSMT4">
                <p:embed/>
              </p:oleObj>
            </a:graphicData>
          </a:graphic>
        </p:graphicFrame>
      </p:grpSp>
      <p:sp>
        <p:nvSpPr>
          <p:cNvPr id="701452" name="Text Box 12"/>
          <p:cNvSpPr txBox="1">
            <a:spLocks noChangeArrowheads="1"/>
          </p:cNvSpPr>
          <p:nvPr/>
        </p:nvSpPr>
        <p:spPr bwMode="auto">
          <a:xfrm>
            <a:off x="4876800" y="4114800"/>
            <a:ext cx="898525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en-US" altLang="zh-CN" sz="2400" b="0">
                <a:latin typeface="Times New Roman" pitchFamily="18" charset="0"/>
              </a:rPr>
              <a:t>1</a:t>
            </a:r>
            <a:r>
              <a:rPr lang="zh-CN" altLang="en-US" sz="2400" b="0">
                <a:latin typeface="Times New Roman" pitchFamily="18" charset="0"/>
              </a:rPr>
              <a:t>，</a:t>
            </a:r>
            <a:r>
              <a:rPr lang="en-US" altLang="zh-CN" sz="2400" b="0">
                <a:latin typeface="Times New Roman" pitchFamily="18" charset="0"/>
              </a:rPr>
              <a:t>6</a:t>
            </a:r>
            <a:endParaRPr lang="en-US" altLang="zh-CN" sz="2400" b="0"/>
          </a:p>
        </p:txBody>
      </p:sp>
      <p:grpSp>
        <p:nvGrpSpPr>
          <p:cNvPr id="701453" name="Group 13"/>
          <p:cNvGrpSpPr>
            <a:grpSpLocks/>
          </p:cNvGrpSpPr>
          <p:nvPr/>
        </p:nvGrpSpPr>
        <p:grpSpPr bwMode="auto">
          <a:xfrm>
            <a:off x="2743200" y="3810000"/>
            <a:ext cx="2057400" cy="1365250"/>
            <a:chOff x="1872" y="2160"/>
            <a:chExt cx="1296" cy="860"/>
          </a:xfrm>
        </p:grpSpPr>
        <p:sp>
          <p:nvSpPr>
            <p:cNvPr id="701454" name="Oval 14"/>
            <p:cNvSpPr>
              <a:spLocks noChangeArrowheads="1"/>
            </p:cNvSpPr>
            <p:nvPr/>
          </p:nvSpPr>
          <p:spPr bwMode="auto">
            <a:xfrm>
              <a:off x="1872" y="2160"/>
              <a:ext cx="1296" cy="773"/>
            </a:xfrm>
            <a:prstGeom prst="ellipse">
              <a:avLst/>
            </a:prstGeom>
            <a:noFill/>
            <a:ln w="28575">
              <a:solidFill>
                <a:srgbClr val="99FF3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1455" name="Text Box 15"/>
            <p:cNvSpPr txBox="1">
              <a:spLocks noChangeArrowheads="1"/>
            </p:cNvSpPr>
            <p:nvPr/>
          </p:nvSpPr>
          <p:spPr bwMode="auto">
            <a:xfrm>
              <a:off x="2139" y="2556"/>
              <a:ext cx="425" cy="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altLang="zh-CN" sz="2400" b="0">
                  <a:latin typeface="Times New Roman" pitchFamily="18" charset="0"/>
                </a:rPr>
                <a:t>A</a:t>
              </a:r>
              <a:endParaRPr lang="en-US" altLang="zh-CN" sz="2400" b="0"/>
            </a:p>
          </p:txBody>
        </p:sp>
      </p:grpSp>
      <p:grpSp>
        <p:nvGrpSpPr>
          <p:cNvPr id="701456" name="Group 16"/>
          <p:cNvGrpSpPr>
            <a:grpSpLocks/>
          </p:cNvGrpSpPr>
          <p:nvPr/>
        </p:nvGrpSpPr>
        <p:grpSpPr bwMode="auto">
          <a:xfrm>
            <a:off x="3733800" y="3810000"/>
            <a:ext cx="2095500" cy="1458913"/>
            <a:chOff x="2496" y="2160"/>
            <a:chExt cx="1320" cy="919"/>
          </a:xfrm>
        </p:grpSpPr>
        <p:sp>
          <p:nvSpPr>
            <p:cNvPr id="701457" name="Oval 17"/>
            <p:cNvSpPr>
              <a:spLocks noChangeArrowheads="1"/>
            </p:cNvSpPr>
            <p:nvPr/>
          </p:nvSpPr>
          <p:spPr bwMode="auto">
            <a:xfrm>
              <a:off x="2496" y="2160"/>
              <a:ext cx="1320" cy="774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1458" name="Text Box 18"/>
            <p:cNvSpPr txBox="1">
              <a:spLocks noChangeArrowheads="1"/>
            </p:cNvSpPr>
            <p:nvPr/>
          </p:nvSpPr>
          <p:spPr bwMode="auto">
            <a:xfrm>
              <a:off x="3141" y="2615"/>
              <a:ext cx="283" cy="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altLang="zh-CN" sz="2400" b="0">
                  <a:latin typeface="Times New Roman" pitchFamily="18" charset="0"/>
                </a:rPr>
                <a:t>B</a:t>
              </a:r>
              <a:endParaRPr lang="en-US" altLang="zh-CN" sz="2400" b="0"/>
            </a:p>
          </p:txBody>
        </p:sp>
      </p:grpSp>
      <p:sp>
        <p:nvSpPr>
          <p:cNvPr id="701459" name="Text Box 19"/>
          <p:cNvSpPr txBox="1">
            <a:spLocks noChangeArrowheads="1"/>
          </p:cNvSpPr>
          <p:nvPr/>
        </p:nvSpPr>
        <p:spPr bwMode="auto">
          <a:xfrm>
            <a:off x="2962275" y="4013200"/>
            <a:ext cx="896938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en-US" altLang="zh-CN" sz="2400" b="0">
                <a:latin typeface="Times New Roman" pitchFamily="18" charset="0"/>
              </a:rPr>
              <a:t>2</a:t>
            </a:r>
            <a:r>
              <a:rPr lang="zh-CN" altLang="en-US" sz="2400" b="0">
                <a:latin typeface="Times New Roman" pitchFamily="18" charset="0"/>
              </a:rPr>
              <a:t>，</a:t>
            </a:r>
            <a:r>
              <a:rPr lang="en-US" altLang="zh-CN" sz="2400" b="0">
                <a:latin typeface="Times New Roman" pitchFamily="18" charset="0"/>
              </a:rPr>
              <a:t>3</a:t>
            </a:r>
            <a:endParaRPr lang="en-US" altLang="zh-CN" sz="2400" b="0"/>
          </a:p>
        </p:txBody>
      </p:sp>
      <p:sp>
        <p:nvSpPr>
          <p:cNvPr id="701460" name="Text Box 20"/>
          <p:cNvSpPr txBox="1">
            <a:spLocks noChangeArrowheads="1"/>
          </p:cNvSpPr>
          <p:nvPr/>
        </p:nvSpPr>
        <p:spPr bwMode="auto">
          <a:xfrm>
            <a:off x="5638800" y="3505200"/>
            <a:ext cx="898525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en-US" altLang="zh-CN" sz="2400" b="0">
                <a:latin typeface="Times New Roman" pitchFamily="18" charset="0"/>
              </a:rPr>
              <a:t>0</a:t>
            </a:r>
            <a:r>
              <a:rPr lang="zh-CN" altLang="en-US" sz="2400" b="0">
                <a:latin typeface="Times New Roman" pitchFamily="18" charset="0"/>
              </a:rPr>
              <a:t>，</a:t>
            </a:r>
            <a:r>
              <a:rPr lang="en-US" altLang="zh-CN" sz="2400" b="0">
                <a:latin typeface="Times New Roman" pitchFamily="18" charset="0"/>
              </a:rPr>
              <a:t>5</a:t>
            </a:r>
            <a:endParaRPr lang="en-US" altLang="zh-CN" sz="2400" b="0"/>
          </a:p>
        </p:txBody>
      </p:sp>
      <p:grpSp>
        <p:nvGrpSpPr>
          <p:cNvPr id="701461" name="Group 21"/>
          <p:cNvGrpSpPr>
            <a:grpSpLocks/>
          </p:cNvGrpSpPr>
          <p:nvPr/>
        </p:nvGrpSpPr>
        <p:grpSpPr bwMode="auto">
          <a:xfrm>
            <a:off x="2513013" y="3276600"/>
            <a:ext cx="4040187" cy="2209800"/>
            <a:chOff x="1727" y="1824"/>
            <a:chExt cx="2545" cy="1392"/>
          </a:xfrm>
        </p:grpSpPr>
        <p:sp>
          <p:nvSpPr>
            <p:cNvPr id="701462" name="Rectangle 22"/>
            <p:cNvSpPr>
              <a:spLocks noChangeArrowheads="1"/>
            </p:cNvSpPr>
            <p:nvPr/>
          </p:nvSpPr>
          <p:spPr bwMode="auto">
            <a:xfrm>
              <a:off x="1727" y="1824"/>
              <a:ext cx="2545" cy="139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1463" name="Text Box 23"/>
            <p:cNvSpPr txBox="1">
              <a:spLocks noChangeArrowheads="1"/>
            </p:cNvSpPr>
            <p:nvPr/>
          </p:nvSpPr>
          <p:spPr bwMode="auto">
            <a:xfrm>
              <a:off x="1776" y="1872"/>
              <a:ext cx="424" cy="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altLang="zh-CN" sz="2400" b="0">
                  <a:latin typeface="Times New Roman" pitchFamily="18" charset="0"/>
                </a:rPr>
                <a:t>U</a:t>
              </a:r>
              <a:endParaRPr lang="en-US" altLang="zh-CN" sz="2400" b="0"/>
            </a:p>
          </p:txBody>
        </p:sp>
      </p:grpSp>
      <p:sp>
        <p:nvSpPr>
          <p:cNvPr id="701464" name="Text Box 24"/>
          <p:cNvSpPr txBox="1">
            <a:spLocks noChangeArrowheads="1"/>
          </p:cNvSpPr>
          <p:nvPr/>
        </p:nvSpPr>
        <p:spPr bwMode="auto">
          <a:xfrm>
            <a:off x="3886200" y="4191000"/>
            <a:ext cx="898525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en-US" altLang="zh-CN" sz="2800" dirty="0">
                <a:solidFill>
                  <a:srgbClr val="0070C0"/>
                </a:solidFill>
                <a:latin typeface="Times New Roman" pitchFamily="18" charset="0"/>
              </a:rPr>
              <a:t>4 , 7</a:t>
            </a:r>
            <a:endParaRPr lang="en-US" altLang="zh-CN" sz="2800" b="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1452" grpId="0"/>
      <p:bldP spid="701459" grpId="0"/>
      <p:bldP spid="701460" grpId="0"/>
      <p:bldP spid="701464" grpId="0"/>
    </p:bldLst>
  </p:timing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560</Words>
  <Application>Microsoft Office PowerPoint</Application>
  <PresentationFormat>全屏显示(4:3)</PresentationFormat>
  <Paragraphs>55</Paragraphs>
  <Slides>10</Slides>
  <Notes>10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2_自定义设计方案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2013-09-23T02:57:46Z</dcterms:created>
  <dcterms:modified xsi:type="dcterms:W3CDTF">2013-09-26T01:54:36Z</dcterms:modified>
</cp:coreProperties>
</file>