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283" r:id="rId4"/>
    <p:sldId id="284" r:id="rId5"/>
    <p:sldId id="285" r:id="rId6"/>
    <p:sldId id="278" r:id="rId7"/>
    <p:sldId id="279" r:id="rId8"/>
    <p:sldId id="282" r:id="rId9"/>
    <p:sldId id="286" r:id="rId10"/>
    <p:sldId id="287" r:id="rId11"/>
    <p:sldId id="288" r:id="rId12"/>
    <p:sldId id="267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0000FF"/>
    <a:srgbClr val="FF0000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 autoAdjust="0"/>
    <p:restoredTop sz="94575" autoAdjust="0"/>
  </p:normalViewPr>
  <p:slideViewPr>
    <p:cSldViewPr>
      <p:cViewPr>
        <p:scale>
          <a:sx n="70" d="100"/>
          <a:sy n="70" d="100"/>
        </p:scale>
        <p:origin x="-1560" y="-4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fld id="{8BD2DD73-1CB0-4A46-A021-5A2C8125B75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303918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860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60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60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fld id="{E1003892-7FF3-4AED-9DFE-65E11668883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924598982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3892-7FF3-4AED-9DFE-65E116688833}" type="slidenum">
              <a:rPr lang="en-US" altLang="zh-CN" smtClean="0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3892-7FF3-4AED-9DFE-65E116688833}" type="slidenum">
              <a:rPr lang="en-US" altLang="zh-CN" smtClean="0"/>
              <a:pPr/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3892-7FF3-4AED-9DFE-65E116688833}" type="slidenum">
              <a:rPr lang="en-US" altLang="zh-CN" smtClean="0"/>
              <a:pPr/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3892-7FF3-4AED-9DFE-65E116688833}" type="slidenum">
              <a:rPr lang="en-US" altLang="zh-CN" smtClean="0"/>
              <a:pPr/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3892-7FF3-4AED-9DFE-65E116688833}" type="slidenum">
              <a:rPr lang="en-US" altLang="zh-CN" smtClean="0"/>
              <a:pPr/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3892-7FF3-4AED-9DFE-65E116688833}" type="slidenum">
              <a:rPr lang="en-US" altLang="zh-CN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3892-7FF3-4AED-9DFE-65E116688833}" type="slidenum">
              <a:rPr lang="en-US" altLang="zh-CN" smtClean="0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3892-7FF3-4AED-9DFE-65E116688833}" type="slidenum">
              <a:rPr lang="en-US" altLang="zh-CN" smtClean="0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3892-7FF3-4AED-9DFE-65E116688833}" type="slidenum">
              <a:rPr lang="en-US" altLang="zh-CN" smtClean="0"/>
              <a:pPr/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3892-7FF3-4AED-9DFE-65E116688833}" type="slidenum">
              <a:rPr lang="en-US" altLang="zh-CN" smtClean="0"/>
              <a:pPr/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3892-7FF3-4AED-9DFE-65E116688833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3892-7FF3-4AED-9DFE-65E116688833}" type="slidenum">
              <a:rPr lang="en-US" altLang="zh-CN" smtClean="0"/>
              <a:pPr/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2DA526-A116-47BD-97DB-B5BB4762F24D}" type="datetimeFigureOut">
              <a:rPr lang="zh-CN" altLang="en-US" smtClean="0"/>
              <a:pPr/>
              <a:t>2013/10/12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B215EB-5895-4F53-BF21-4214619E71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62967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2DA526-A116-47BD-97DB-B5BB4762F24D}" type="datetimeFigureOut">
              <a:rPr lang="zh-CN" altLang="en-US" smtClean="0"/>
              <a:pPr/>
              <a:t>2013/10/12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B215EB-5895-4F53-BF21-4214619E71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88561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2DA526-A116-47BD-97DB-B5BB4762F24D}" type="datetimeFigureOut">
              <a:rPr lang="zh-CN" altLang="en-US" smtClean="0"/>
              <a:pPr/>
              <a:t>2013/10/12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B215EB-5895-4F53-BF21-4214619E71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42368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2DA526-A116-47BD-97DB-B5BB4762F24D}" type="datetimeFigureOut">
              <a:rPr lang="zh-CN" altLang="en-US" smtClean="0"/>
              <a:pPr/>
              <a:t>2013/10/12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B215EB-5895-4F53-BF21-4214619E71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36405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2DA526-A116-47BD-97DB-B5BB4762F24D}" type="datetimeFigureOut">
              <a:rPr lang="zh-CN" altLang="en-US" smtClean="0"/>
              <a:pPr/>
              <a:t>2013/10/12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B215EB-5895-4F53-BF21-4214619E71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83064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2DA526-A116-47BD-97DB-B5BB4762F24D}" type="datetimeFigureOut">
              <a:rPr lang="zh-CN" altLang="en-US" smtClean="0"/>
              <a:pPr/>
              <a:t>2013/10/12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B215EB-5895-4F53-BF21-4214619E71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83381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2DA526-A116-47BD-97DB-B5BB4762F24D}" type="datetimeFigureOut">
              <a:rPr lang="zh-CN" altLang="en-US" smtClean="0"/>
              <a:pPr/>
              <a:t>2013/10/12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B215EB-5895-4F53-BF21-4214619E71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23425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2DA526-A116-47BD-97DB-B5BB4762F24D}" type="datetimeFigureOut">
              <a:rPr lang="zh-CN" altLang="en-US" smtClean="0"/>
              <a:pPr/>
              <a:t>2013/10/12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B215EB-5895-4F53-BF21-4214619E71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67800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2DA526-A116-47BD-97DB-B5BB4762F24D}" type="datetimeFigureOut">
              <a:rPr lang="zh-CN" altLang="en-US" smtClean="0"/>
              <a:pPr/>
              <a:t>2013/10/12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B215EB-5895-4F53-BF21-4214619E71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5883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2DA526-A116-47BD-97DB-B5BB4762F24D}" type="datetimeFigureOut">
              <a:rPr lang="zh-CN" altLang="en-US" smtClean="0"/>
              <a:pPr/>
              <a:t>2013/10/12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B215EB-5895-4F53-BF21-4214619E71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953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2DA526-A116-47BD-97DB-B5BB4762F24D}" type="datetimeFigureOut">
              <a:rPr lang="zh-CN" altLang="en-US" smtClean="0"/>
              <a:pPr/>
              <a:t>2013/10/12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B215EB-5895-4F53-BF21-4214619E71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38357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5" name="Picture 3" descr="C:\Documents and Settings\Administrator\桌面\用过素材\640[5].jp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6317"/>
          <a:stretch/>
        </p:blipFill>
        <p:spPr bwMode="auto">
          <a:xfrm>
            <a:off x="-36511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6" name="Picture 4" descr="\\192.168.1.155\share\PPT\PPT素材包\矩形框\矩形框6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35978" cy="67902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58417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Administrator\桌面\用过素材\640[5]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6317"/>
          <a:stretch/>
        </p:blipFill>
        <p:spPr bwMode="auto">
          <a:xfrm>
            <a:off x="-36511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064237" y="2361655"/>
            <a:ext cx="75488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kumimoji="1" lang="zh-CN" altLang="en-US" sz="6000" b="1" dirty="0" smtClean="0">
                <a:ln>
                  <a:solidFill>
                    <a:schemeClr val="bg1"/>
                  </a:solidFill>
                </a:ln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新魏" pitchFamily="2" charset="-122"/>
                <a:ea typeface="华文新魏" pitchFamily="2" charset="-122"/>
              </a:rPr>
              <a:t>集合</a:t>
            </a:r>
            <a:r>
              <a:rPr kumimoji="1" lang="zh-CN" altLang="en-US" sz="6000" b="1" dirty="0">
                <a:ln>
                  <a:solidFill>
                    <a:schemeClr val="bg1"/>
                  </a:solidFill>
                </a:ln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新魏" pitchFamily="2" charset="-122"/>
                <a:ea typeface="华文新魏" pitchFamily="2" charset="-122"/>
              </a:rPr>
              <a:t>的基本运算（</a:t>
            </a:r>
            <a:r>
              <a:rPr kumimoji="1" lang="en-US" altLang="zh-CN" sz="6000" b="1" dirty="0">
                <a:ln>
                  <a:solidFill>
                    <a:schemeClr val="bg1"/>
                  </a:solidFill>
                </a:ln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新魏" pitchFamily="2" charset="-122"/>
                <a:ea typeface="华文新魏" pitchFamily="2" charset="-122"/>
              </a:rPr>
              <a:t>2</a:t>
            </a:r>
            <a:r>
              <a:rPr kumimoji="1" lang="zh-CN" altLang="en-US" sz="6000" b="1" dirty="0">
                <a:ln>
                  <a:solidFill>
                    <a:schemeClr val="bg1"/>
                  </a:solidFill>
                </a:ln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233190"/>
            <a:ext cx="1654175" cy="755650"/>
          </a:xfrm>
        </p:spPr>
        <p:txBody>
          <a:bodyPr/>
          <a:lstStyle/>
          <a:p>
            <a:r>
              <a:rPr lang="zh-CN" altLang="en-US" sz="4000" b="1"/>
              <a:t>探索</a:t>
            </a:r>
            <a:r>
              <a:rPr lang="en-US" altLang="zh-CN" sz="4000" b="1"/>
              <a:t>: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2204517"/>
            <a:ext cx="7777163" cy="2160587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dirty="0" smtClean="0"/>
              <a:t>    对</a:t>
            </a:r>
            <a:r>
              <a:rPr lang="zh-CN" altLang="en-US" dirty="0"/>
              <a:t>有限集</a:t>
            </a:r>
            <a:r>
              <a:rPr lang="en-US" altLang="zh-CN" dirty="0"/>
              <a:t>A,B,C</a:t>
            </a:r>
            <a:r>
              <a:rPr lang="zh-CN" altLang="en-US" dirty="0"/>
              <a:t>你能发现</a:t>
            </a:r>
            <a:r>
              <a:rPr lang="en-US" altLang="zh-CN" dirty="0"/>
              <a:t>card(A∪B∪C), card(A), card(B), card(C), card(A∩B), card(A∩C), card(C∩B), card(A∩B∩C)</a:t>
            </a:r>
            <a:r>
              <a:rPr lang="zh-CN" altLang="en-US" dirty="0"/>
              <a:t>之间的关系吗</a:t>
            </a:r>
            <a:r>
              <a:rPr lang="en-US" altLang="zh-CN" dirty="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4" name="Group 4"/>
          <p:cNvGrpSpPr>
            <a:grpSpLocks noChangeAspect="1"/>
          </p:cNvGrpSpPr>
          <p:nvPr/>
        </p:nvGrpSpPr>
        <p:grpSpPr bwMode="auto">
          <a:xfrm>
            <a:off x="3708400" y="2276872"/>
            <a:ext cx="4175125" cy="4164013"/>
            <a:chOff x="3444" y="6870"/>
            <a:chExt cx="3144" cy="3139"/>
          </a:xfrm>
        </p:grpSpPr>
        <p:sp>
          <p:nvSpPr>
            <p:cNvPr id="81925" name="AutoShape 5"/>
            <p:cNvSpPr>
              <a:spLocks noChangeAspect="1" noChangeArrowheads="1"/>
            </p:cNvSpPr>
            <p:nvPr/>
          </p:nvSpPr>
          <p:spPr bwMode="auto">
            <a:xfrm>
              <a:off x="3444" y="6870"/>
              <a:ext cx="3144" cy="3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26" name="Oval 6"/>
            <p:cNvSpPr>
              <a:spLocks noChangeArrowheads="1"/>
            </p:cNvSpPr>
            <p:nvPr/>
          </p:nvSpPr>
          <p:spPr bwMode="auto">
            <a:xfrm>
              <a:off x="3451" y="7149"/>
              <a:ext cx="2034" cy="203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27" name="Oval 7"/>
            <p:cNvSpPr>
              <a:spLocks noChangeArrowheads="1"/>
            </p:cNvSpPr>
            <p:nvPr/>
          </p:nvSpPr>
          <p:spPr bwMode="auto">
            <a:xfrm>
              <a:off x="4390" y="6877"/>
              <a:ext cx="2191" cy="2174"/>
            </a:xfrm>
            <a:prstGeom prst="ellipse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28" name="Oval 8"/>
            <p:cNvSpPr>
              <a:spLocks noChangeArrowheads="1"/>
            </p:cNvSpPr>
            <p:nvPr/>
          </p:nvSpPr>
          <p:spPr bwMode="auto">
            <a:xfrm>
              <a:off x="4390" y="7964"/>
              <a:ext cx="2191" cy="2038"/>
            </a:xfrm>
            <a:prstGeom prst="ellipse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29" name="Text Box 9"/>
            <p:cNvSpPr txBox="1">
              <a:spLocks noChangeArrowheads="1"/>
            </p:cNvSpPr>
            <p:nvPr/>
          </p:nvSpPr>
          <p:spPr bwMode="auto">
            <a:xfrm>
              <a:off x="3607" y="7693"/>
              <a:ext cx="626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2400">
                  <a:latin typeface="Times New Roman" pitchFamily="18" charset="0"/>
                </a:rPr>
                <a:t>A</a:t>
              </a:r>
              <a:endParaRPr lang="en-US" altLang="zh-CN" sz="2400"/>
            </a:p>
          </p:txBody>
        </p:sp>
        <p:sp>
          <p:nvSpPr>
            <p:cNvPr id="81930" name="Text Box 10"/>
            <p:cNvSpPr txBox="1">
              <a:spLocks noChangeArrowheads="1"/>
            </p:cNvSpPr>
            <p:nvPr/>
          </p:nvSpPr>
          <p:spPr bwMode="auto">
            <a:xfrm>
              <a:off x="5642" y="7285"/>
              <a:ext cx="626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2400">
                  <a:latin typeface="Times New Roman" pitchFamily="18" charset="0"/>
                </a:rPr>
                <a:t>B</a:t>
              </a:r>
              <a:endParaRPr lang="en-US" altLang="zh-CN" sz="2400"/>
            </a:p>
          </p:txBody>
        </p:sp>
        <p:sp>
          <p:nvSpPr>
            <p:cNvPr id="81931" name="Text Box 11"/>
            <p:cNvSpPr txBox="1">
              <a:spLocks noChangeArrowheads="1"/>
            </p:cNvSpPr>
            <p:nvPr/>
          </p:nvSpPr>
          <p:spPr bwMode="auto">
            <a:xfrm>
              <a:off x="5172" y="9187"/>
              <a:ext cx="470" cy="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2400">
                  <a:latin typeface="Times New Roman" pitchFamily="18" charset="0"/>
                </a:rPr>
                <a:t>C</a:t>
              </a:r>
              <a:endParaRPr lang="en-US" altLang="zh-CN" sz="2400"/>
            </a:p>
          </p:txBody>
        </p:sp>
        <p:sp>
          <p:nvSpPr>
            <p:cNvPr id="81932" name="Text Box 12"/>
            <p:cNvSpPr txBox="1">
              <a:spLocks noChangeArrowheads="1"/>
            </p:cNvSpPr>
            <p:nvPr/>
          </p:nvSpPr>
          <p:spPr bwMode="auto">
            <a:xfrm>
              <a:off x="4546" y="7557"/>
              <a:ext cx="1096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2400">
                  <a:latin typeface="Times New Roman" pitchFamily="18" charset="0"/>
                </a:rPr>
                <a:t>A∩B</a:t>
              </a:r>
              <a:endParaRPr lang="en-US" altLang="zh-CN" sz="2400"/>
            </a:p>
          </p:txBody>
        </p:sp>
        <p:sp>
          <p:nvSpPr>
            <p:cNvPr id="81933" name="Text Box 13"/>
            <p:cNvSpPr txBox="1">
              <a:spLocks noChangeArrowheads="1"/>
            </p:cNvSpPr>
            <p:nvPr/>
          </p:nvSpPr>
          <p:spPr bwMode="auto">
            <a:xfrm>
              <a:off x="5485" y="8236"/>
              <a:ext cx="1096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2400">
                  <a:latin typeface="Times New Roman" pitchFamily="18" charset="0"/>
                </a:rPr>
                <a:t>    B∩C</a:t>
              </a:r>
              <a:endParaRPr lang="en-US" altLang="zh-CN" sz="2400"/>
            </a:p>
          </p:txBody>
        </p:sp>
        <p:sp>
          <p:nvSpPr>
            <p:cNvPr id="81934" name="Text Box 14"/>
            <p:cNvSpPr txBox="1">
              <a:spLocks noChangeArrowheads="1"/>
            </p:cNvSpPr>
            <p:nvPr/>
          </p:nvSpPr>
          <p:spPr bwMode="auto">
            <a:xfrm>
              <a:off x="4390" y="8644"/>
              <a:ext cx="939" cy="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2400">
                  <a:latin typeface="Times New Roman" pitchFamily="18" charset="0"/>
                </a:rPr>
                <a:t>A∩C</a:t>
              </a:r>
              <a:endParaRPr lang="en-US" altLang="zh-CN" sz="2400"/>
            </a:p>
          </p:txBody>
        </p:sp>
        <p:sp>
          <p:nvSpPr>
            <p:cNvPr id="81935" name="Text Box 15"/>
            <p:cNvSpPr txBox="1">
              <a:spLocks noChangeArrowheads="1"/>
            </p:cNvSpPr>
            <p:nvPr/>
          </p:nvSpPr>
          <p:spPr bwMode="auto">
            <a:xfrm>
              <a:off x="4546" y="8236"/>
              <a:ext cx="1096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2400">
                  <a:latin typeface="Times New Roman" pitchFamily="18" charset="0"/>
                </a:rPr>
                <a:t>A∩B∩C</a:t>
              </a:r>
              <a:endParaRPr lang="en-US" altLang="zh-CN" sz="2400"/>
            </a:p>
          </p:txBody>
        </p:sp>
      </p:grpSp>
      <p:sp>
        <p:nvSpPr>
          <p:cNvPr id="81936" name="Rectangle 16"/>
          <p:cNvSpPr>
            <a:spLocks noChangeArrowheads="1"/>
          </p:cNvSpPr>
          <p:nvPr/>
        </p:nvSpPr>
        <p:spPr bwMode="auto">
          <a:xfrm>
            <a:off x="539501" y="667395"/>
            <a:ext cx="8208963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kumimoji="1" lang="zh-CN" altLang="en-US" sz="3200"/>
              <a:t>利用</a:t>
            </a:r>
            <a:r>
              <a:rPr kumimoji="1" lang="en-US" altLang="zh-CN" sz="3200"/>
              <a:t>Venn</a:t>
            </a:r>
            <a:r>
              <a:rPr kumimoji="1" lang="zh-CN" altLang="en-US" sz="3200"/>
              <a:t>图</a:t>
            </a:r>
            <a:r>
              <a:rPr kumimoji="1" lang="en-US" altLang="zh-CN" sz="3200"/>
              <a:t>:</a:t>
            </a:r>
          </a:p>
          <a:p>
            <a:r>
              <a:rPr kumimoji="1" lang="en-US" altLang="zh-CN" sz="3200">
                <a:solidFill>
                  <a:srgbClr val="FF0000"/>
                </a:solidFill>
              </a:rPr>
              <a:t>card(A∪B∪C)=card(A)+ card(B)+ card(C)</a:t>
            </a:r>
          </a:p>
          <a:p>
            <a:r>
              <a:rPr kumimoji="1" lang="en-US" altLang="zh-CN" sz="3200">
                <a:solidFill>
                  <a:srgbClr val="FF0000"/>
                </a:solidFill>
              </a:rPr>
              <a:t>- card(A∩B)- card(A∩C)- card(C∩B)+ card(A∩B∩C)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684213" y="2205038"/>
            <a:ext cx="5832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chemeClr val="tx2"/>
                </a:solidFill>
                <a:latin typeface="Times New Roman" pitchFamily="18" charset="0"/>
              </a:rPr>
              <a:t>1</a:t>
            </a:r>
            <a:r>
              <a:rPr kumimoji="1" lang="en-US" altLang="zh-CN" sz="3600" b="1" dirty="0">
                <a:latin typeface="Times New Roman" pitchFamily="18" charset="0"/>
              </a:rPr>
              <a:t>.</a:t>
            </a:r>
            <a:r>
              <a:rPr kumimoji="1" lang="zh-CN" altLang="en-US" sz="3600" b="1" dirty="0" smtClean="0">
                <a:latin typeface="Times New Roman" pitchFamily="18" charset="0"/>
              </a:rPr>
              <a:t>教材对应习题</a:t>
            </a:r>
            <a:endParaRPr kumimoji="1" lang="en-US" altLang="zh-CN" sz="3600" dirty="0"/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592832" y="1092919"/>
            <a:ext cx="4267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latin typeface="Times New Roman" pitchFamily="18" charset="0"/>
              </a:rPr>
              <a:t>作业布置</a:t>
            </a:r>
          </a:p>
        </p:txBody>
      </p:sp>
      <p:sp>
        <p:nvSpPr>
          <p:cNvPr id="14358" name="AutoShape 22"/>
          <p:cNvSpPr>
            <a:spLocks noChangeArrowheads="1"/>
          </p:cNvSpPr>
          <p:nvPr/>
        </p:nvSpPr>
        <p:spPr bwMode="auto">
          <a:xfrm>
            <a:off x="7620000" y="1087016"/>
            <a:ext cx="762000" cy="685800"/>
          </a:xfrm>
          <a:prstGeom prst="star4">
            <a:avLst>
              <a:gd name="adj" fmla="val 12500"/>
            </a:avLst>
          </a:prstGeom>
          <a:solidFill>
            <a:srgbClr val="FF00FF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1" name="AutoShape 25"/>
          <p:cNvSpPr>
            <a:spLocks noChangeArrowheads="1"/>
          </p:cNvSpPr>
          <p:nvPr/>
        </p:nvSpPr>
        <p:spPr bwMode="auto">
          <a:xfrm>
            <a:off x="5715000" y="706016"/>
            <a:ext cx="762000" cy="685800"/>
          </a:xfrm>
          <a:prstGeom prst="star4">
            <a:avLst>
              <a:gd name="adj" fmla="val 12500"/>
            </a:avLst>
          </a:prstGeom>
          <a:solidFill>
            <a:srgbClr val="FF00FF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2" name="AutoShape 26"/>
          <p:cNvSpPr>
            <a:spLocks noChangeArrowheads="1"/>
          </p:cNvSpPr>
          <p:nvPr/>
        </p:nvSpPr>
        <p:spPr bwMode="auto">
          <a:xfrm>
            <a:off x="7086600" y="934616"/>
            <a:ext cx="762000" cy="685800"/>
          </a:xfrm>
          <a:prstGeom prst="star4">
            <a:avLst>
              <a:gd name="adj" fmla="val 12500"/>
            </a:avLst>
          </a:prstGeom>
          <a:solidFill>
            <a:srgbClr val="FF00FF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363" name="Picture 27" descr="DD00448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2360" y="5445224"/>
            <a:ext cx="927100" cy="1038225"/>
          </a:xfrm>
          <a:prstGeom prst="rect">
            <a:avLst/>
          </a:prstGeom>
          <a:noFill/>
        </p:spPr>
      </p:pic>
      <p:sp>
        <p:nvSpPr>
          <p:cNvPr id="14367" name="Rectangle 31"/>
          <p:cNvSpPr>
            <a:spLocks noChangeArrowheads="1"/>
          </p:cNvSpPr>
          <p:nvPr/>
        </p:nvSpPr>
        <p:spPr bwMode="auto">
          <a:xfrm>
            <a:off x="684213" y="2967038"/>
            <a:ext cx="7920037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kumimoji="1" lang="es-VE" altLang="zh-CN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1" lang="zh-CN" alt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kumimoji="1" lang="zh-CN" altLang="en-US" sz="3600" b="1" dirty="0" smtClean="0"/>
              <a:t>某</a:t>
            </a:r>
            <a:r>
              <a:rPr kumimoji="1" lang="zh-CN" altLang="en-US" sz="3600" b="1" dirty="0"/>
              <a:t>班有学生</a:t>
            </a:r>
            <a:r>
              <a:rPr kumimoji="1" lang="en-US" altLang="zh-CN" sz="3600" b="1" dirty="0"/>
              <a:t>55</a:t>
            </a:r>
            <a:r>
              <a:rPr kumimoji="1" lang="zh-CN" altLang="en-US" sz="3600" b="1" dirty="0"/>
              <a:t>人</a:t>
            </a:r>
            <a:r>
              <a:rPr kumimoji="1" lang="en-US" altLang="zh-CN" sz="3600" b="1" dirty="0"/>
              <a:t>,</a:t>
            </a:r>
            <a:r>
              <a:rPr kumimoji="1" lang="zh-CN" altLang="en-US" sz="3600" b="1" dirty="0"/>
              <a:t>其中音乐爱好者</a:t>
            </a:r>
            <a:r>
              <a:rPr kumimoji="1" lang="en-US" altLang="zh-CN" sz="3600" b="1" dirty="0"/>
              <a:t>34</a:t>
            </a:r>
            <a:r>
              <a:rPr kumimoji="1" lang="zh-CN" altLang="en-US" sz="3600" b="1" dirty="0"/>
              <a:t>人</a:t>
            </a:r>
            <a:r>
              <a:rPr kumimoji="1" lang="en-US" altLang="zh-CN" sz="3600" b="1" dirty="0"/>
              <a:t>,</a:t>
            </a:r>
            <a:r>
              <a:rPr kumimoji="1" lang="zh-CN" altLang="en-US" sz="3600" b="1" dirty="0"/>
              <a:t>体育爱好者</a:t>
            </a:r>
            <a:r>
              <a:rPr kumimoji="1" lang="en-US" altLang="zh-CN" sz="3600" b="1" dirty="0"/>
              <a:t>43</a:t>
            </a:r>
            <a:r>
              <a:rPr kumimoji="1" lang="zh-CN" altLang="en-US" sz="3600" b="1" dirty="0"/>
              <a:t>人</a:t>
            </a:r>
            <a:r>
              <a:rPr kumimoji="1" lang="en-US" altLang="zh-CN" sz="3600" b="1" dirty="0"/>
              <a:t>,</a:t>
            </a:r>
            <a:r>
              <a:rPr kumimoji="1" lang="zh-CN" altLang="en-US" sz="3600" b="1" dirty="0"/>
              <a:t>还有</a:t>
            </a:r>
            <a:r>
              <a:rPr kumimoji="1" lang="en-US" altLang="zh-CN" sz="3600" b="1" dirty="0"/>
              <a:t>4</a:t>
            </a:r>
            <a:r>
              <a:rPr kumimoji="1" lang="zh-CN" altLang="en-US" sz="3600" b="1" dirty="0"/>
              <a:t>人既不爱好体育也不爱好音乐</a:t>
            </a:r>
            <a:r>
              <a:rPr kumimoji="1" lang="en-US" altLang="zh-CN" sz="3600" b="1" dirty="0"/>
              <a:t>,</a:t>
            </a:r>
            <a:r>
              <a:rPr kumimoji="1" lang="zh-CN" altLang="en-US" sz="3600" b="1" dirty="0"/>
              <a:t>班级中既爱好体育又爱好音乐的有多少人</a:t>
            </a:r>
            <a:r>
              <a:rPr kumimoji="1" lang="en-US" altLang="zh-CN" sz="3600" b="1" dirty="0"/>
              <a:t>?</a:t>
            </a:r>
          </a:p>
          <a:p>
            <a:endParaRPr kumimoji="1" lang="en-US" altLang="zh-CN" sz="36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359246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5131" name="Group 11"/>
          <p:cNvGrpSpPr>
            <a:grpSpLocks/>
          </p:cNvGrpSpPr>
          <p:nvPr/>
        </p:nvGrpSpPr>
        <p:grpSpPr bwMode="auto">
          <a:xfrm>
            <a:off x="322263" y="4829648"/>
            <a:ext cx="8497887" cy="1535113"/>
            <a:chOff x="203" y="2816"/>
            <a:chExt cx="5353" cy="967"/>
          </a:xfrm>
        </p:grpSpPr>
        <p:sp>
          <p:nvSpPr>
            <p:cNvPr id="5123" name="Text Box 3"/>
            <p:cNvSpPr txBox="1">
              <a:spLocks noChangeArrowheads="1"/>
            </p:cNvSpPr>
            <p:nvPr/>
          </p:nvSpPr>
          <p:spPr bwMode="auto">
            <a:xfrm>
              <a:off x="203" y="2816"/>
              <a:ext cx="5353" cy="9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just">
                <a:spcBef>
                  <a:spcPct val="50000"/>
                </a:spcBef>
              </a:pPr>
              <a:r>
                <a:rPr kumimoji="1" lang="zh-CN" altLang="en-US" sz="3600" b="1" dirty="0">
                  <a:latin typeface="Times New Roman" pitchFamily="18" charset="0"/>
                </a:rPr>
                <a:t>在实数范围内有三个解</a:t>
              </a:r>
              <a:r>
                <a:rPr kumimoji="1" lang="en-US" altLang="zh-CN" sz="3600" b="1" dirty="0">
                  <a:latin typeface="Times New Roman" pitchFamily="18" charset="0"/>
                </a:rPr>
                <a:t>2</a:t>
              </a:r>
              <a:r>
                <a:rPr kumimoji="1" lang="en-US" altLang="zh-CN" sz="3600" b="1" dirty="0" smtClean="0">
                  <a:latin typeface="Times New Roman" pitchFamily="18" charset="0"/>
                </a:rPr>
                <a:t>,</a:t>
              </a:r>
            </a:p>
            <a:p>
              <a:pPr algn="just">
                <a:spcBef>
                  <a:spcPct val="50000"/>
                </a:spcBef>
              </a:pPr>
              <a:r>
                <a:rPr kumimoji="1" lang="zh-CN" altLang="en-US" sz="3600" b="1" dirty="0" smtClean="0">
                  <a:latin typeface="Times New Roman" pitchFamily="18" charset="0"/>
                </a:rPr>
                <a:t>即</a:t>
              </a:r>
              <a:r>
                <a:rPr kumimoji="1" lang="en-US" altLang="zh-CN" sz="3600" b="1" dirty="0" smtClean="0">
                  <a:latin typeface="Times New Roman" pitchFamily="18" charset="0"/>
                </a:rPr>
                <a:t>:B</a:t>
              </a:r>
              <a:r>
                <a:rPr kumimoji="1" lang="en-US" altLang="zh-CN" sz="3600" b="1" dirty="0">
                  <a:latin typeface="Times New Roman" pitchFamily="18" charset="0"/>
                </a:rPr>
                <a:t>={</a:t>
              </a:r>
              <a:r>
                <a:rPr kumimoji="1" lang="en-US" altLang="zh-CN" sz="3600" b="1" dirty="0" err="1">
                  <a:latin typeface="Times New Roman" pitchFamily="18" charset="0"/>
                </a:rPr>
                <a:t>x∈R</a:t>
              </a:r>
              <a:r>
                <a:rPr kumimoji="1" lang="en-US" altLang="zh-CN" sz="3600" b="1" dirty="0">
                  <a:latin typeface="Times New Roman" pitchFamily="18" charset="0"/>
                </a:rPr>
                <a:t>|(x-2)(x</a:t>
              </a:r>
              <a:r>
                <a:rPr kumimoji="1" lang="en-US" altLang="zh-CN" sz="3600" b="1" baseline="30000" dirty="0">
                  <a:latin typeface="Times New Roman" pitchFamily="18" charset="0"/>
                </a:rPr>
                <a:t>2</a:t>
              </a:r>
              <a:r>
                <a:rPr kumimoji="1" lang="en-US" altLang="zh-CN" sz="3600" b="1" dirty="0">
                  <a:latin typeface="Times New Roman" pitchFamily="18" charset="0"/>
                </a:rPr>
                <a:t>-3)=0}={2,               }</a:t>
              </a:r>
              <a:r>
                <a:rPr kumimoji="1" lang="zh-CN" altLang="en-US" sz="3600" b="1" dirty="0">
                  <a:latin typeface="Times New Roman" pitchFamily="18" charset="0"/>
                </a:rPr>
                <a:t>。</a:t>
              </a:r>
            </a:p>
          </p:txBody>
        </p:sp>
        <p:graphicFrame>
          <p:nvGraphicFramePr>
            <p:cNvPr id="5125" name="Object 5"/>
            <p:cNvGraphicFramePr>
              <a:graphicFrameLocks noChangeAspect="1"/>
            </p:cNvGraphicFramePr>
            <p:nvPr/>
          </p:nvGraphicFramePr>
          <p:xfrm>
            <a:off x="4095" y="3329"/>
            <a:ext cx="907" cy="454"/>
          </p:xfrm>
          <a:graphic>
            <a:graphicData uri="http://schemas.openxmlformats.org/presentationml/2006/ole">
              <p:oleObj spid="_x0000_s5129" name="Equation" r:id="rId4" imgW="507780" imgH="215806" progId="Equation.3">
                <p:embed/>
              </p:oleObj>
            </a:graphicData>
          </a:graphic>
        </p:graphicFrame>
      </p:grp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539750" y="1302221"/>
            <a:ext cx="77041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600">
                <a:latin typeface="Times New Roman" pitchFamily="18" charset="0"/>
              </a:rPr>
              <a:t> </a:t>
            </a:r>
            <a:r>
              <a:rPr kumimoji="1" lang="zh-CN" altLang="en-US" sz="3600" b="1">
                <a:latin typeface="Times New Roman" pitchFamily="18" charset="0"/>
              </a:rPr>
              <a:t>在不同范围研究同一个问题，可能有不同的结果。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395288" y="619596"/>
            <a:ext cx="39719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</a:rPr>
              <a:t>一、全集与补集 </a:t>
            </a: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395288" y="2642071"/>
            <a:ext cx="60055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</a:rPr>
              <a:t>如方程</a:t>
            </a:r>
            <a:r>
              <a:rPr kumimoji="1" lang="en-US" altLang="zh-CN" sz="3600" b="1">
                <a:solidFill>
                  <a:srgbClr val="0000FF"/>
                </a:solidFill>
              </a:rPr>
              <a:t>(x-2)(x</a:t>
            </a:r>
            <a:r>
              <a:rPr kumimoji="1" lang="en-US" altLang="zh-CN" sz="3600" b="1" baseline="30000">
                <a:solidFill>
                  <a:srgbClr val="0000FF"/>
                </a:solidFill>
              </a:rPr>
              <a:t>2</a:t>
            </a:r>
            <a:r>
              <a:rPr kumimoji="1" lang="en-US" altLang="zh-CN" sz="3600" b="1">
                <a:solidFill>
                  <a:srgbClr val="0000FF"/>
                </a:solidFill>
              </a:rPr>
              <a:t>-3)=0</a:t>
            </a:r>
            <a:r>
              <a:rPr kumimoji="1" lang="zh-CN" altLang="en-US" sz="3600" b="1">
                <a:solidFill>
                  <a:srgbClr val="0000FF"/>
                </a:solidFill>
              </a:rPr>
              <a:t>的解集</a:t>
            </a: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395288" y="3534246"/>
            <a:ext cx="82962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/>
              <a:t>在有理数范围内只有一个解，即</a:t>
            </a:r>
            <a:r>
              <a:rPr kumimoji="1" lang="en-US" altLang="zh-CN" sz="3600" b="1"/>
              <a:t>A={x∈Q|(x-2)(x</a:t>
            </a:r>
            <a:r>
              <a:rPr kumimoji="1" lang="en-US" altLang="zh-CN" sz="3600" b="1" baseline="30000"/>
              <a:t>2</a:t>
            </a:r>
            <a:r>
              <a:rPr kumimoji="1" lang="en-US" altLang="zh-CN" sz="3600" b="1"/>
              <a:t>-3)=0}={2},</a:t>
            </a:r>
            <a:r>
              <a:rPr kumimoji="1" lang="en-US" altLang="zh-CN" sz="36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1"/>
      <p:bldP spid="5129" grpId="0"/>
      <p:bldP spid="51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1066056" y="1124744"/>
            <a:ext cx="2209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6600"/>
                </a:solidFill>
                <a:latin typeface="华文彩云" pitchFamily="2" charset="-122"/>
                <a:ea typeface="华文彩云" pitchFamily="2" charset="-122"/>
              </a:rPr>
              <a:t>定   义</a:t>
            </a: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2282800" y="4365104"/>
            <a:ext cx="4089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b="1">
                <a:latin typeface="Times New Roman" pitchFamily="18" charset="0"/>
              </a:rPr>
              <a:t>全集常用</a:t>
            </a:r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</a:rPr>
              <a:t>U</a:t>
            </a:r>
            <a:r>
              <a:rPr lang="zh-CN" altLang="en-US" sz="4400" b="1">
                <a:latin typeface="Times New Roman" pitchFamily="18" charset="0"/>
              </a:rPr>
              <a:t>表示</a:t>
            </a:r>
            <a:r>
              <a:rPr lang="en-US" altLang="zh-CN" sz="4400" b="1">
                <a:latin typeface="Times New Roman" pitchFamily="18" charset="0"/>
              </a:rPr>
              <a:t>.</a:t>
            </a:r>
          </a:p>
        </p:txBody>
      </p:sp>
      <p:sp>
        <p:nvSpPr>
          <p:cNvPr id="76808" name="Rectangle 8"/>
          <p:cNvSpPr>
            <a:spLocks noChangeArrowheads="1"/>
          </p:cNvSpPr>
          <p:nvPr/>
        </p:nvSpPr>
        <p:spPr bwMode="auto">
          <a:xfrm>
            <a:off x="971997" y="2132737"/>
            <a:ext cx="748843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kumimoji="1" lang="en-US" altLang="zh-CN" sz="3600" b="1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   </a:t>
            </a:r>
            <a:r>
              <a:rPr kumimoji="1" lang="en-US" altLang="zh-CN" sz="3600" b="1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 </a:t>
            </a:r>
            <a:r>
              <a:rPr kumimoji="1" lang="zh-CN" altLang="en-US" sz="3600" b="1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如果</a:t>
            </a:r>
            <a:r>
              <a:rPr kumimoji="1" lang="zh-CN" altLang="en-US" sz="3600" b="1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一个集合含有我们所要研究的各个集合的全部元素，这个就称这个集合为</a:t>
            </a:r>
            <a:r>
              <a:rPr kumimoji="1" lang="zh-CN" altLang="en-US" sz="3600" b="1" dirty="0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全集</a:t>
            </a:r>
            <a:r>
              <a:rPr kumimoji="1" lang="zh-CN" altLang="en-US" sz="3600" b="1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（</a:t>
            </a:r>
            <a:r>
              <a:rPr kumimoji="1" lang="en-US" altLang="zh-CN" sz="3600" b="1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universe set</a:t>
            </a:r>
            <a:r>
              <a:rPr kumimoji="1" lang="zh-CN" altLang="en-US" sz="3600" b="1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）</a:t>
            </a:r>
            <a:endParaRPr kumimoji="1" lang="zh-CN" altLang="en-US" sz="3600" b="1" dirty="0">
              <a:latin typeface="Times New Roman" pitchFamily="18" charset="0"/>
            </a:endParaRPr>
          </a:p>
        </p:txBody>
      </p:sp>
      <p:pic>
        <p:nvPicPr>
          <p:cNvPr id="76807" name="Picture 7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025" y="3552825"/>
            <a:ext cx="28575" cy="28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6" grpId="0"/>
      <p:bldP spid="7680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467544" y="797803"/>
            <a:ext cx="2209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6600"/>
                </a:solidFill>
                <a:latin typeface="华文彩云" pitchFamily="2" charset="-122"/>
                <a:ea typeface="华文彩云" pitchFamily="2" charset="-122"/>
              </a:rPr>
              <a:t>定   义</a:t>
            </a:r>
          </a:p>
        </p:txBody>
      </p:sp>
      <p:sp>
        <p:nvSpPr>
          <p:cNvPr id="77834" name="Text Box 10"/>
          <p:cNvSpPr txBox="1">
            <a:spLocks noChangeArrowheads="1"/>
          </p:cNvSpPr>
          <p:nvPr/>
        </p:nvSpPr>
        <p:spPr bwMode="auto">
          <a:xfrm>
            <a:off x="784249" y="5266233"/>
            <a:ext cx="83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charset="0"/>
              </a:rPr>
              <a:t>即</a:t>
            </a:r>
          </a:p>
        </p:txBody>
      </p:sp>
      <p:sp>
        <p:nvSpPr>
          <p:cNvPr id="77836" name="Rectangle 12"/>
          <p:cNvSpPr>
            <a:spLocks noChangeArrowheads="1"/>
          </p:cNvSpPr>
          <p:nvPr/>
        </p:nvSpPr>
        <p:spPr bwMode="auto">
          <a:xfrm>
            <a:off x="360238" y="1628775"/>
            <a:ext cx="860425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对于一个集合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A,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由全集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中不属于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的所有元素组成的集合称为集合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相对于全集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补集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(complementary set)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，简称为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集合</a:t>
            </a:r>
            <a:r>
              <a:rPr kumimoji="1" lang="en-US" altLang="zh-C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的补集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，记作</a:t>
            </a:r>
            <a:endParaRPr kumimoji="1" lang="zh-CN" altLang="en-US" sz="3600" b="1">
              <a:latin typeface="Times New Roman" pitchFamily="18" charset="0"/>
            </a:endParaRPr>
          </a:p>
        </p:txBody>
      </p:sp>
      <p:graphicFrame>
        <p:nvGraphicFramePr>
          <p:cNvPr id="7783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75166060"/>
              </p:ext>
            </p:extLst>
          </p:nvPr>
        </p:nvGraphicFramePr>
        <p:xfrm>
          <a:off x="4105151" y="3284984"/>
          <a:ext cx="1008062" cy="682625"/>
        </p:xfrm>
        <a:graphic>
          <a:graphicData uri="http://schemas.openxmlformats.org/presentationml/2006/ole">
            <p:oleObj spid="_x0000_s77845" name="Equation" r:id="rId4" imgW="8975160" imgH="5979960" progId="Equation.3">
              <p:embed/>
            </p:oleObj>
          </a:graphicData>
        </a:graphic>
      </p:graphicFrame>
      <p:graphicFrame>
        <p:nvGraphicFramePr>
          <p:cNvPr id="77838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987663382"/>
              </p:ext>
            </p:extLst>
          </p:nvPr>
        </p:nvGraphicFramePr>
        <p:xfrm>
          <a:off x="1457349" y="4293096"/>
          <a:ext cx="5922963" cy="766762"/>
        </p:xfrm>
        <a:graphic>
          <a:graphicData uri="http://schemas.openxmlformats.org/presentationml/2006/ole">
            <p:oleObj spid="_x0000_s77846" name="Equation" r:id="rId5" imgW="41589720" imgH="5314320" progId="Equation.3">
              <p:embed/>
            </p:oleObj>
          </a:graphicData>
        </a:graphic>
      </p:graphicFrame>
      <p:sp>
        <p:nvSpPr>
          <p:cNvPr id="77840" name="Rectangle 16"/>
          <p:cNvSpPr>
            <a:spLocks noChangeArrowheads="1"/>
          </p:cNvSpPr>
          <p:nvPr/>
        </p:nvSpPr>
        <p:spPr bwMode="auto">
          <a:xfrm>
            <a:off x="4076576" y="3508375"/>
            <a:ext cx="22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kumimoji="1" lang="en-US" altLang="zh-CN" sz="1400">
                <a:latin typeface="Times New Roman" pitchFamily="18" charset="0"/>
              </a:rPr>
              <a:t> 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77843" name="Rectangle 19"/>
          <p:cNvSpPr>
            <a:spLocks noChangeArrowheads="1"/>
          </p:cNvSpPr>
          <p:nvPr/>
        </p:nvSpPr>
        <p:spPr bwMode="auto">
          <a:xfrm>
            <a:off x="4076576" y="3508375"/>
            <a:ext cx="22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kumimoji="1" lang="en-US" altLang="zh-CN" sz="1400">
                <a:latin typeface="Times New Roman" pitchFamily="18" charset="0"/>
              </a:rPr>
              <a:t> </a:t>
            </a:r>
            <a:endParaRPr kumimoji="1" lang="en-US" altLang="zh-CN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7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4" grpId="0"/>
      <p:bldP spid="778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2051050" y="5157788"/>
            <a:ext cx="60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Arial" charset="0"/>
              </a:rPr>
              <a:t>U</a:t>
            </a: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1752600" y="914400"/>
            <a:ext cx="5486400" cy="31242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4" name="Oval 6"/>
          <p:cNvSpPr>
            <a:spLocks noChangeArrowheads="1"/>
          </p:cNvSpPr>
          <p:nvPr/>
        </p:nvSpPr>
        <p:spPr bwMode="auto">
          <a:xfrm>
            <a:off x="4800600" y="1447800"/>
            <a:ext cx="1447800" cy="1447800"/>
          </a:xfrm>
          <a:prstGeom prst="ellipse">
            <a:avLst/>
          </a:prstGeom>
          <a:solidFill>
            <a:schemeClr val="bg1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5" name="Text Box 7"/>
          <p:cNvSpPr txBox="1">
            <a:spLocks noChangeArrowheads="1"/>
          </p:cNvSpPr>
          <p:nvPr/>
        </p:nvSpPr>
        <p:spPr bwMode="auto">
          <a:xfrm>
            <a:off x="5257800" y="1752600"/>
            <a:ext cx="457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Arial" charset="0"/>
              </a:rPr>
              <a:t>A</a:t>
            </a:r>
          </a:p>
        </p:txBody>
      </p:sp>
      <p:sp>
        <p:nvSpPr>
          <p:cNvPr id="78856" name="Line 8"/>
          <p:cNvSpPr>
            <a:spLocks noChangeShapeType="1"/>
          </p:cNvSpPr>
          <p:nvPr/>
        </p:nvSpPr>
        <p:spPr bwMode="auto">
          <a:xfrm>
            <a:off x="4876800" y="3505200"/>
            <a:ext cx="1295400" cy="990600"/>
          </a:xfrm>
          <a:prstGeom prst="line">
            <a:avLst/>
          </a:prstGeom>
          <a:noFill/>
          <a:ln w="38100">
            <a:solidFill>
              <a:srgbClr val="65B9B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8850" name="Line 2"/>
          <p:cNvSpPr>
            <a:spLocks noChangeShapeType="1"/>
          </p:cNvSpPr>
          <p:nvPr/>
        </p:nvSpPr>
        <p:spPr bwMode="auto">
          <a:xfrm flipH="1">
            <a:off x="1979613" y="4076700"/>
            <a:ext cx="1219200" cy="106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78857" name="Object 9"/>
          <p:cNvGraphicFramePr>
            <a:graphicFrameLocks noChangeAspect="1"/>
          </p:cNvGraphicFramePr>
          <p:nvPr/>
        </p:nvGraphicFramePr>
        <p:xfrm>
          <a:off x="5867400" y="4581525"/>
          <a:ext cx="1296988" cy="877888"/>
        </p:xfrm>
        <a:graphic>
          <a:graphicData uri="http://schemas.openxmlformats.org/presentationml/2006/ole">
            <p:oleObj spid="_x0000_s78860" name="Equation" r:id="rId4" imgW="363960" imgH="239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  <p:bldP spid="78853" grpId="0" animBg="1"/>
      <p:bldP spid="78854" grpId="0" animBg="1"/>
      <p:bldP spid="78855" grpId="0"/>
      <p:bldP spid="78856" grpId="0" animBg="1"/>
      <p:bldP spid="788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616843" y="765968"/>
            <a:ext cx="7988300" cy="201612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zh-CN" sz="3600" b="1" dirty="0"/>
              <a:t>例</a:t>
            </a:r>
            <a:r>
              <a:rPr lang="en-US" altLang="zh-CN" sz="3600" b="1" dirty="0"/>
              <a:t>1 </a:t>
            </a:r>
            <a:r>
              <a:rPr lang="en-US" altLang="zh-CN" sz="3600" b="1" dirty="0" smtClean="0"/>
              <a:t>.</a:t>
            </a:r>
            <a:r>
              <a:rPr lang="zh-CN" altLang="en-US" sz="3600" b="1" dirty="0" smtClean="0"/>
              <a:t>设</a:t>
            </a:r>
            <a:r>
              <a:rPr lang="en-US" altLang="zh-CN" sz="3600" b="1" dirty="0"/>
              <a:t>U={</a:t>
            </a:r>
            <a:r>
              <a:rPr lang="en-US" altLang="zh-CN" sz="3600" b="1" dirty="0" err="1"/>
              <a:t>x|x</a:t>
            </a:r>
            <a:r>
              <a:rPr lang="zh-CN" altLang="en-US" sz="3600" b="1" dirty="0"/>
              <a:t>是小于</a:t>
            </a:r>
            <a:r>
              <a:rPr lang="en-US" altLang="zh-CN" sz="3600" b="1" dirty="0"/>
              <a:t>9</a:t>
            </a:r>
            <a:r>
              <a:rPr lang="zh-CN" altLang="en-US" sz="3600" b="1" dirty="0"/>
              <a:t>的正整数</a:t>
            </a:r>
            <a:r>
              <a:rPr lang="en-US" altLang="zh-CN" sz="3600" b="1" dirty="0"/>
              <a:t>}</a:t>
            </a:r>
            <a:r>
              <a:rPr lang="zh-CN" altLang="en-US" sz="3600" b="1" dirty="0"/>
              <a:t>，</a:t>
            </a:r>
            <a:r>
              <a:rPr lang="en-US" altLang="zh-CN" sz="3600" b="1" dirty="0"/>
              <a:t>A={1,2,3},B={3,4,5,6},</a:t>
            </a:r>
            <a:r>
              <a:rPr lang="zh-CN" altLang="en-US" sz="3600" b="1" dirty="0"/>
              <a:t>求</a:t>
            </a:r>
            <a:r>
              <a:rPr lang="en-US" altLang="zh-CN" sz="3600" b="1" dirty="0"/>
              <a:t>C</a:t>
            </a:r>
            <a:r>
              <a:rPr lang="en-US" altLang="zh-CN" sz="3600" b="1" baseline="-25000" dirty="0"/>
              <a:t>U</a:t>
            </a:r>
            <a:r>
              <a:rPr lang="en-US" altLang="zh-CN" sz="3600" b="1" dirty="0"/>
              <a:t>A, C</a:t>
            </a:r>
            <a:r>
              <a:rPr lang="en-US" altLang="zh-CN" sz="3600" b="1" baseline="-25000" dirty="0"/>
              <a:t>U</a:t>
            </a:r>
            <a:r>
              <a:rPr lang="en-US" altLang="zh-CN" sz="3600" b="1" dirty="0"/>
              <a:t>B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612080" y="2553493"/>
            <a:ext cx="820896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kumimoji="1" lang="zh-CN" altLang="en-US" sz="3600" b="1" dirty="0">
                <a:latin typeface="Times New Roman" pitchFamily="18" charset="0"/>
              </a:rPr>
              <a:t>例</a:t>
            </a:r>
            <a:r>
              <a:rPr kumimoji="1" lang="en-US" altLang="zh-CN" sz="3600" b="1" dirty="0">
                <a:latin typeface="Times New Roman" pitchFamily="18" charset="0"/>
              </a:rPr>
              <a:t>2.</a:t>
            </a:r>
            <a:r>
              <a:rPr kumimoji="1" lang="zh-CN" altLang="zh-CN" sz="3600" b="1" dirty="0"/>
              <a:t>设</a:t>
            </a:r>
            <a:r>
              <a:rPr kumimoji="1" lang="en-US" altLang="zh-CN" sz="3600" b="1" dirty="0"/>
              <a:t>U={</a:t>
            </a:r>
            <a:r>
              <a:rPr kumimoji="1" lang="en-US" altLang="zh-CN" sz="3600" b="1" dirty="0" err="1"/>
              <a:t>x|x</a:t>
            </a:r>
            <a:r>
              <a:rPr kumimoji="1" lang="zh-CN" altLang="en-US" sz="3600" b="1" dirty="0"/>
              <a:t>是三角形</a:t>
            </a:r>
            <a:r>
              <a:rPr kumimoji="1" lang="en-US" altLang="zh-CN" sz="3600" b="1" dirty="0"/>
              <a:t>}</a:t>
            </a:r>
            <a:r>
              <a:rPr kumimoji="1" lang="zh-CN" altLang="en-US" sz="3600" b="1" dirty="0"/>
              <a:t>，</a:t>
            </a:r>
            <a:r>
              <a:rPr kumimoji="1" lang="en-US" altLang="zh-CN" sz="3600" b="1" dirty="0"/>
              <a:t>A={</a:t>
            </a:r>
            <a:r>
              <a:rPr kumimoji="1" lang="en-US" altLang="zh-CN" sz="3600" b="1" dirty="0" err="1"/>
              <a:t>x|x</a:t>
            </a:r>
            <a:r>
              <a:rPr kumimoji="1" lang="zh-CN" altLang="en-US" sz="3600" b="1" dirty="0"/>
              <a:t>是锐角三角形</a:t>
            </a:r>
            <a:r>
              <a:rPr kumimoji="1" lang="en-US" altLang="zh-CN" sz="3600" b="1" dirty="0"/>
              <a:t>}</a:t>
            </a:r>
            <a:r>
              <a:rPr kumimoji="1" lang="zh-CN" altLang="en-US" sz="3600" b="1" dirty="0"/>
              <a:t>，</a:t>
            </a:r>
            <a:r>
              <a:rPr kumimoji="1" lang="en-US" altLang="zh-CN" sz="3600" b="1" dirty="0"/>
              <a:t>B={</a:t>
            </a:r>
            <a:r>
              <a:rPr kumimoji="1" lang="en-US" altLang="zh-CN" sz="3600" b="1" dirty="0" err="1"/>
              <a:t>x|x</a:t>
            </a:r>
            <a:r>
              <a:rPr kumimoji="1" lang="zh-CN" altLang="en-US" sz="3600" b="1" dirty="0"/>
              <a:t>是钝角三角形</a:t>
            </a:r>
            <a:r>
              <a:rPr kumimoji="1" lang="en-US" altLang="zh-CN" sz="3600" b="1" dirty="0"/>
              <a:t>}.</a:t>
            </a:r>
            <a:r>
              <a:rPr kumimoji="1" lang="zh-CN" altLang="en-US" sz="3600" b="1" dirty="0"/>
              <a:t>求</a:t>
            </a:r>
            <a:r>
              <a:rPr kumimoji="1" lang="en-US" altLang="zh-CN" sz="3600" b="1" dirty="0"/>
              <a:t>A∩B, C</a:t>
            </a:r>
            <a:r>
              <a:rPr kumimoji="1" lang="en-US" altLang="zh-CN" sz="3600" b="1" baseline="-25000" dirty="0"/>
              <a:t>U</a:t>
            </a:r>
            <a:r>
              <a:rPr kumimoji="1" lang="en-US" altLang="zh-CN" sz="3600" b="1" dirty="0"/>
              <a:t> (A∪B)</a:t>
            </a:r>
            <a:r>
              <a:rPr kumimoji="1" lang="en-US" altLang="zh-CN" sz="3600" dirty="0"/>
              <a:t> 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612080" y="4509293"/>
            <a:ext cx="828040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 dirty="0"/>
              <a:t>例</a:t>
            </a:r>
            <a:r>
              <a:rPr lang="en-US" altLang="zh-CN" sz="3600" b="1" dirty="0"/>
              <a:t>3.</a:t>
            </a:r>
            <a:r>
              <a:rPr lang="zh-CN" altLang="en-US" sz="3600" b="1" dirty="0"/>
              <a:t>已知全集</a:t>
            </a:r>
            <a:r>
              <a:rPr lang="en-US" altLang="zh-CN" sz="3600" b="1" dirty="0"/>
              <a:t>U</a:t>
            </a:r>
            <a:r>
              <a:rPr lang="zh-CN" altLang="en-US" sz="3600" b="1" dirty="0"/>
              <a:t>＝</a:t>
            </a:r>
            <a:r>
              <a:rPr lang="en-US" altLang="zh-CN" sz="3600" b="1" dirty="0"/>
              <a:t>R</a:t>
            </a:r>
            <a:r>
              <a:rPr lang="zh-CN" altLang="en-US" sz="3600" b="1" dirty="0"/>
              <a:t>，集合</a:t>
            </a:r>
            <a:r>
              <a:rPr lang="en-US" altLang="zh-CN" sz="3600" b="1" dirty="0"/>
              <a:t>A</a:t>
            </a:r>
            <a:r>
              <a:rPr lang="zh-CN" altLang="en-US" sz="3600" b="1" dirty="0"/>
              <a:t>＝｛</a:t>
            </a:r>
            <a:r>
              <a:rPr lang="en-US" altLang="zh-CN" sz="3600" b="1" dirty="0"/>
              <a:t>x</a:t>
            </a:r>
            <a:r>
              <a:rPr lang="zh-CN" altLang="en-US" sz="3600" b="1" dirty="0"/>
              <a:t>｜</a:t>
            </a:r>
            <a:r>
              <a:rPr lang="en-US" altLang="zh-CN" sz="3600" b="1" dirty="0"/>
              <a:t>1≤2x</a:t>
            </a:r>
            <a:r>
              <a:rPr lang="zh-CN" altLang="en-US" sz="3600" b="1" dirty="0"/>
              <a:t>＋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＜</a:t>
            </a:r>
            <a:r>
              <a:rPr lang="en-US" altLang="zh-CN" sz="3600" b="1" dirty="0"/>
              <a:t>9</a:t>
            </a:r>
            <a:r>
              <a:rPr lang="zh-CN" altLang="en-US" sz="3600" b="1" dirty="0"/>
              <a:t>｝，求</a:t>
            </a:r>
            <a:r>
              <a:rPr lang="en-US" altLang="zh-CN" sz="3600" b="1" dirty="0"/>
              <a:t>C</a:t>
            </a:r>
            <a:r>
              <a:rPr lang="en-US" altLang="zh-CN" sz="3600" b="1" baseline="-25000" dirty="0"/>
              <a:t>U</a:t>
            </a:r>
            <a:r>
              <a:rPr lang="en-US" altLang="zh-CN" sz="3600" b="1" dirty="0"/>
              <a:t>A</a:t>
            </a:r>
            <a:r>
              <a:rPr lang="en-US" altLang="zh-CN" sz="36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  <p:bldP spid="28677" grpId="0"/>
      <p:bldP spid="286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1124744"/>
            <a:ext cx="5760815" cy="12239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4000" b="1" dirty="0">
                <a:solidFill>
                  <a:schemeClr val="tx2"/>
                </a:solidFill>
              </a:rPr>
              <a:t>二、集合中元素的个数 </a:t>
            </a: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755402" y="2270051"/>
            <a:ext cx="79930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kumimoji="1" lang="zh-CN" altLang="en-US" sz="3600" b="1"/>
              <a:t>用</a:t>
            </a:r>
            <a:r>
              <a:rPr kumimoji="1" lang="en-US" altLang="zh-CN" sz="3600" b="1"/>
              <a:t>card</a:t>
            </a:r>
            <a:r>
              <a:rPr kumimoji="1" lang="zh-CN" altLang="en-US" sz="3600" b="1"/>
              <a:t>来表示有限集</a:t>
            </a:r>
            <a:r>
              <a:rPr kumimoji="1" lang="en-US" altLang="zh-CN" sz="3600" b="1"/>
              <a:t>A</a:t>
            </a:r>
            <a:r>
              <a:rPr kumimoji="1" lang="zh-CN" altLang="en-US" sz="3600" b="1"/>
              <a:t>中的元素个数</a:t>
            </a:r>
            <a:r>
              <a:rPr kumimoji="1" lang="en-US" altLang="zh-CN" sz="3600" b="1"/>
              <a:t>.</a:t>
            </a: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1403102" y="3579738"/>
            <a:ext cx="6769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/>
              <a:t>如</a:t>
            </a:r>
            <a:r>
              <a:rPr kumimoji="1" lang="en-US" altLang="zh-CN" sz="3600" b="1"/>
              <a:t>:A={a,b,c} </a:t>
            </a:r>
            <a:r>
              <a:rPr kumimoji="1" lang="zh-CN" altLang="en-US" sz="3600" b="1"/>
              <a:t>则</a:t>
            </a:r>
            <a:r>
              <a:rPr kumimoji="1" lang="en-US" altLang="zh-CN" sz="3600" b="1"/>
              <a:t>card(A)=3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391740" y="1773337"/>
            <a:ext cx="8066088" cy="1879600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altLang="zh-CN" b="1" dirty="0"/>
              <a:t>      </a:t>
            </a:r>
            <a:r>
              <a:rPr lang="en-US" altLang="zh-CN" b="1" dirty="0" smtClean="0"/>
              <a:t>       </a:t>
            </a:r>
            <a:r>
              <a:rPr lang="zh-CN" altLang="en-US" b="1" dirty="0" smtClean="0"/>
              <a:t>学校</a:t>
            </a:r>
            <a:r>
              <a:rPr lang="zh-CN" altLang="en-US" b="1" dirty="0"/>
              <a:t>小卖部进了两次货</a:t>
            </a:r>
            <a:r>
              <a:rPr lang="en-US" altLang="zh-CN" b="1" dirty="0"/>
              <a:t>,</a:t>
            </a:r>
            <a:r>
              <a:rPr lang="zh-CN" altLang="en-US" b="1" dirty="0"/>
              <a:t>第一次进的货是圆珠笔</a:t>
            </a:r>
            <a:r>
              <a:rPr lang="en-US" altLang="zh-CN" b="1" dirty="0"/>
              <a:t>,</a:t>
            </a:r>
            <a:r>
              <a:rPr lang="zh-CN" altLang="en-US" b="1" dirty="0"/>
              <a:t>钢笔</a:t>
            </a:r>
            <a:r>
              <a:rPr lang="en-US" altLang="zh-CN" b="1" dirty="0"/>
              <a:t>,</a:t>
            </a:r>
            <a:r>
              <a:rPr lang="zh-CN" altLang="en-US" b="1" dirty="0"/>
              <a:t>橡皮</a:t>
            </a:r>
            <a:r>
              <a:rPr lang="en-US" altLang="zh-CN" b="1" dirty="0"/>
              <a:t>,</a:t>
            </a:r>
            <a:r>
              <a:rPr lang="zh-CN" altLang="en-US" b="1" dirty="0"/>
              <a:t>笔记本</a:t>
            </a:r>
            <a:r>
              <a:rPr lang="en-US" altLang="zh-CN" b="1" dirty="0"/>
              <a:t>,</a:t>
            </a:r>
            <a:r>
              <a:rPr lang="zh-CN" altLang="en-US" b="1" dirty="0"/>
              <a:t>方便面</a:t>
            </a:r>
            <a:r>
              <a:rPr lang="en-US" altLang="zh-CN" b="1" dirty="0"/>
              <a:t>,</a:t>
            </a:r>
            <a:r>
              <a:rPr lang="zh-CN" altLang="en-US" b="1" dirty="0"/>
              <a:t>汽水共</a:t>
            </a:r>
            <a:r>
              <a:rPr lang="en-US" altLang="zh-CN" b="1" dirty="0"/>
              <a:t>6</a:t>
            </a:r>
            <a:r>
              <a:rPr lang="zh-CN" altLang="en-US" b="1" dirty="0"/>
              <a:t>种</a:t>
            </a:r>
            <a:r>
              <a:rPr lang="en-US" altLang="zh-CN" b="1" dirty="0"/>
              <a:t>,</a:t>
            </a:r>
            <a:r>
              <a:rPr lang="zh-CN" altLang="en-US" b="1" dirty="0"/>
              <a:t>第二次进的货是圆珠笔</a:t>
            </a:r>
            <a:r>
              <a:rPr lang="en-US" altLang="zh-CN" b="1" dirty="0"/>
              <a:t>,</a:t>
            </a:r>
            <a:r>
              <a:rPr lang="zh-CN" altLang="en-US" b="1" dirty="0"/>
              <a:t>铅笔</a:t>
            </a:r>
            <a:r>
              <a:rPr lang="en-US" altLang="zh-CN" b="1" dirty="0"/>
              <a:t>,</a:t>
            </a:r>
            <a:r>
              <a:rPr lang="zh-CN" altLang="en-US" b="1" dirty="0"/>
              <a:t>火腿肠</a:t>
            </a:r>
            <a:r>
              <a:rPr lang="en-US" altLang="zh-CN" b="1" dirty="0"/>
              <a:t>,</a:t>
            </a:r>
            <a:r>
              <a:rPr lang="zh-CN" altLang="en-US" b="1" dirty="0"/>
              <a:t>方便面共</a:t>
            </a:r>
            <a:r>
              <a:rPr lang="en-US" altLang="zh-CN" b="1" dirty="0"/>
              <a:t>4</a:t>
            </a:r>
            <a:r>
              <a:rPr lang="zh-CN" altLang="en-US" b="1" dirty="0"/>
              <a:t>种</a:t>
            </a:r>
            <a:r>
              <a:rPr lang="en-US" altLang="zh-CN" b="1" dirty="0"/>
              <a:t>,</a:t>
            </a:r>
            <a:r>
              <a:rPr lang="zh-CN" altLang="en-US" b="1" dirty="0"/>
              <a:t>两次一共进了几种货物</a:t>
            </a:r>
            <a:r>
              <a:rPr lang="en-US" altLang="zh-CN" b="1" dirty="0"/>
              <a:t>?</a:t>
            </a:r>
            <a:r>
              <a:rPr lang="en-US" altLang="zh-CN" dirty="0"/>
              <a:t> 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752103" y="701774"/>
            <a:ext cx="26654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</a:rPr>
              <a:t>问题：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536773" y="4865787"/>
            <a:ext cx="8067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kumimoji="1" lang="en-US" altLang="zh-CN" sz="3200" b="1">
                <a:solidFill>
                  <a:srgbClr val="0000FF"/>
                </a:solidFill>
              </a:rPr>
              <a:t>card(A∪B)=card(A)+card(B)-card(A∩B)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680665" y="4084737"/>
            <a:ext cx="2736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</a:rPr>
              <a:t>公式：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  <p:bldP spid="32773" grpId="0"/>
      <p:bldP spid="327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>
          <a:xfrm>
            <a:off x="476200" y="1052736"/>
            <a:ext cx="7696200" cy="3657600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3600" b="1" dirty="0"/>
              <a:t>    </a:t>
            </a:r>
            <a:r>
              <a:rPr lang="zh-CN" altLang="en-US" sz="3600" b="1" dirty="0" smtClean="0">
                <a:solidFill>
                  <a:schemeClr val="tx2"/>
                </a:solidFill>
              </a:rPr>
              <a:t>例</a:t>
            </a:r>
            <a:r>
              <a:rPr lang="en-US" altLang="zh-CN" sz="3600" b="1" dirty="0">
                <a:solidFill>
                  <a:schemeClr val="tx2"/>
                </a:solidFill>
              </a:rPr>
              <a:t>4</a:t>
            </a:r>
            <a:r>
              <a:rPr lang="en-US" altLang="zh-CN" sz="3600" b="1" dirty="0"/>
              <a:t>.</a:t>
            </a:r>
            <a:r>
              <a:rPr lang="zh-CN" altLang="en-US" sz="3600" b="1" dirty="0"/>
              <a:t>学校先举办了一次田径运动会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某班有</a:t>
            </a:r>
            <a:r>
              <a:rPr lang="en-US" altLang="zh-CN" sz="3600" b="1" dirty="0"/>
              <a:t>8</a:t>
            </a:r>
            <a:r>
              <a:rPr lang="zh-CN" altLang="en-US" sz="3600" b="1" dirty="0"/>
              <a:t>名同学参赛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又举办了一次球类运动会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这个班有</a:t>
            </a:r>
            <a:r>
              <a:rPr lang="en-US" altLang="zh-CN" sz="3600" b="1" dirty="0"/>
              <a:t>12</a:t>
            </a:r>
            <a:r>
              <a:rPr lang="zh-CN" altLang="en-US" sz="3600" b="1" dirty="0"/>
              <a:t>名学生参赛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两次运动会都参赛的有</a:t>
            </a:r>
            <a:r>
              <a:rPr lang="en-US" altLang="zh-CN" sz="3600" b="1" dirty="0"/>
              <a:t>3</a:t>
            </a:r>
            <a:r>
              <a:rPr lang="zh-CN" altLang="en-US" sz="3600" b="1" dirty="0"/>
              <a:t>人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两次运动会中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这个班共有多少名同学参赛</a:t>
            </a:r>
            <a:r>
              <a:rPr lang="en-US" altLang="zh-CN" sz="3600" b="1" dirty="0"/>
              <a:t>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579</Words>
  <Application>Microsoft Office PowerPoint</Application>
  <PresentationFormat>全屏显示(4:3)</PresentationFormat>
  <Paragraphs>55</Paragraphs>
  <Slides>12</Slides>
  <Notes>12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自定义设计方案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探索: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2013-09-23T02:39:37Z</dcterms:created>
  <dcterms:modified xsi:type="dcterms:W3CDTF">2013-10-12T08:54:24Z</dcterms:modified>
</cp:coreProperties>
</file>