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3" r:id="rId1"/>
  </p:sldMasterIdLst>
  <p:notesMasterIdLst>
    <p:notesMasterId r:id="rId19"/>
  </p:notesMasterIdLst>
  <p:handoutMasterIdLst>
    <p:handoutMasterId r:id="rId20"/>
  </p:handoutMasterIdLst>
  <p:sldIdLst>
    <p:sldId id="256" r:id="rId2"/>
    <p:sldId id="284" r:id="rId3"/>
    <p:sldId id="285" r:id="rId4"/>
    <p:sldId id="274" r:id="rId5"/>
    <p:sldId id="257" r:id="rId6"/>
    <p:sldId id="286" r:id="rId7"/>
    <p:sldId id="276" r:id="rId8"/>
    <p:sldId id="275" r:id="rId9"/>
    <p:sldId id="260" r:id="rId10"/>
    <p:sldId id="266" r:id="rId11"/>
    <p:sldId id="265" r:id="rId12"/>
    <p:sldId id="278" r:id="rId13"/>
    <p:sldId id="287" r:id="rId14"/>
    <p:sldId id="279" r:id="rId15"/>
    <p:sldId id="280" r:id="rId16"/>
    <p:sldId id="281" r:id="rId17"/>
    <p:sldId id="283" r:id="rId18"/>
  </p:sldIdLst>
  <p:sldSz cx="9144000" cy="6858000" type="screen4x3"/>
  <p:notesSz cx="6858000" cy="9710738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8B9"/>
    <a:srgbClr val="F83EEF"/>
    <a:srgbClr val="FF66FF"/>
    <a:srgbClr val="CCFFCC"/>
    <a:srgbClr val="CCFF99"/>
    <a:srgbClr val="FF0066"/>
    <a:srgbClr val="0000FF"/>
    <a:srgbClr val="66FF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572" y="-4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946" y="-114"/>
      </p:cViewPr>
      <p:guideLst>
        <p:guide orient="horz" pos="3058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532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9223375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24C9945E-5111-49A9-A60D-F81A001C06A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423419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593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1713" y="728663"/>
            <a:ext cx="4854575" cy="36417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93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613275"/>
            <a:ext cx="5486400" cy="436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93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9223375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049CF940-3937-4C45-BBAF-EBBB9A8E7EC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958421577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9CF940-3937-4C45-BBAF-EBBB9A8E7ECB}" type="slidenum">
              <a:rPr lang="en-US" altLang="zh-CN" smtClean="0"/>
              <a:pPr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9CF940-3937-4C45-BBAF-EBBB9A8E7ECB}" type="slidenum">
              <a:rPr lang="en-US" altLang="zh-CN" smtClean="0"/>
              <a:pPr/>
              <a:t>10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9CF940-3937-4C45-BBAF-EBBB9A8E7ECB}" type="slidenum">
              <a:rPr lang="en-US" altLang="zh-CN" smtClean="0"/>
              <a:pPr/>
              <a:t>11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9CF940-3937-4C45-BBAF-EBBB9A8E7ECB}" type="slidenum">
              <a:rPr lang="en-US" altLang="zh-CN" smtClean="0"/>
              <a:pPr/>
              <a:t>12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9CF940-3937-4C45-BBAF-EBBB9A8E7ECB}" type="slidenum">
              <a:rPr lang="en-US" altLang="zh-CN" smtClean="0"/>
              <a:pPr/>
              <a:t>13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9CF940-3937-4C45-BBAF-EBBB9A8E7ECB}" type="slidenum">
              <a:rPr lang="en-US" altLang="zh-CN" smtClean="0"/>
              <a:pPr/>
              <a:t>14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9CF940-3937-4C45-BBAF-EBBB9A8E7ECB}" type="slidenum">
              <a:rPr lang="en-US" altLang="zh-CN" smtClean="0"/>
              <a:pPr/>
              <a:t>15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9CF940-3937-4C45-BBAF-EBBB9A8E7ECB}" type="slidenum">
              <a:rPr lang="en-US" altLang="zh-CN" smtClean="0"/>
              <a:pPr/>
              <a:t>16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9CF940-3937-4C45-BBAF-EBBB9A8E7ECB}" type="slidenum">
              <a:rPr lang="en-US" altLang="zh-CN" smtClean="0"/>
              <a:pPr/>
              <a:t>17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9CF940-3937-4C45-BBAF-EBBB9A8E7ECB}" type="slidenum">
              <a:rPr lang="en-US" altLang="zh-CN" smtClean="0"/>
              <a:pPr/>
              <a:t>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9CF940-3937-4C45-BBAF-EBBB9A8E7ECB}" type="slidenum">
              <a:rPr lang="en-US" altLang="zh-CN" smtClean="0"/>
              <a:pPr/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9CF940-3937-4C45-BBAF-EBBB9A8E7ECB}" type="slidenum">
              <a:rPr lang="en-US" altLang="zh-CN" smtClean="0"/>
              <a:pPr/>
              <a:t>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9CF940-3937-4C45-BBAF-EBBB9A8E7ECB}" type="slidenum">
              <a:rPr lang="en-US" altLang="zh-CN" smtClean="0"/>
              <a:pPr/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9CF940-3937-4C45-BBAF-EBBB9A8E7ECB}" type="slidenum">
              <a:rPr lang="en-US" altLang="zh-CN" smtClean="0"/>
              <a:pPr/>
              <a:t>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9CF940-3937-4C45-BBAF-EBBB9A8E7ECB}" type="slidenum">
              <a:rPr lang="en-US" altLang="zh-CN" smtClean="0"/>
              <a:pPr/>
              <a:t>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9CF940-3937-4C45-BBAF-EBBB9A8E7ECB}" type="slidenum">
              <a:rPr lang="en-US" altLang="zh-CN" smtClean="0"/>
              <a:pPr/>
              <a:t>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9CF940-3937-4C45-BBAF-EBBB9A8E7ECB}" type="slidenum">
              <a:rPr lang="en-US" altLang="zh-CN" smtClean="0"/>
              <a:pPr/>
              <a:t>9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9C1E8A2-DCBB-4C05-BBA0-E47AF0FFF03A}" type="datetimeFigureOut">
              <a:rPr lang="zh-CN" altLang="en-US" smtClean="0"/>
              <a:pPr/>
              <a:t>2013-10-18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29B2A03-EF8D-401D-84B0-56BB9E8A53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31022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9C1E8A2-DCBB-4C05-BBA0-E47AF0FFF03A}" type="datetimeFigureOut">
              <a:rPr lang="zh-CN" altLang="en-US" smtClean="0"/>
              <a:pPr/>
              <a:t>2013-10-18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29B2A03-EF8D-401D-84B0-56BB9E8A53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387438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9C1E8A2-DCBB-4C05-BBA0-E47AF0FFF03A}" type="datetimeFigureOut">
              <a:rPr lang="zh-CN" altLang="en-US" smtClean="0"/>
              <a:pPr/>
              <a:t>2013-10-18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29B2A03-EF8D-401D-84B0-56BB9E8A53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978008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9C1E8A2-DCBB-4C05-BBA0-E47AF0FFF03A}" type="datetimeFigureOut">
              <a:rPr lang="zh-CN" altLang="en-US" smtClean="0"/>
              <a:pPr/>
              <a:t>2013-10-18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29B2A03-EF8D-401D-84B0-56BB9E8A53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458008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9C1E8A2-DCBB-4C05-BBA0-E47AF0FFF03A}" type="datetimeFigureOut">
              <a:rPr lang="zh-CN" altLang="en-US" smtClean="0"/>
              <a:pPr/>
              <a:t>2013-10-18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29B2A03-EF8D-401D-84B0-56BB9E8A53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337960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9C1E8A2-DCBB-4C05-BBA0-E47AF0FFF03A}" type="datetimeFigureOut">
              <a:rPr lang="zh-CN" altLang="en-US" smtClean="0"/>
              <a:pPr/>
              <a:t>2013-10-18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29B2A03-EF8D-401D-84B0-56BB9E8A53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3663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9C1E8A2-DCBB-4C05-BBA0-E47AF0FFF03A}" type="datetimeFigureOut">
              <a:rPr lang="zh-CN" altLang="en-US" smtClean="0"/>
              <a:pPr/>
              <a:t>2013-10-18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29B2A03-EF8D-401D-84B0-56BB9E8A53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119626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9C1E8A2-DCBB-4C05-BBA0-E47AF0FFF03A}" type="datetimeFigureOut">
              <a:rPr lang="zh-CN" altLang="en-US" smtClean="0"/>
              <a:pPr/>
              <a:t>2013-10-18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29B2A03-EF8D-401D-84B0-56BB9E8A53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31074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9C1E8A2-DCBB-4C05-BBA0-E47AF0FFF03A}" type="datetimeFigureOut">
              <a:rPr lang="zh-CN" altLang="en-US" smtClean="0"/>
              <a:pPr/>
              <a:t>2013-10-18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29B2A03-EF8D-401D-84B0-56BB9E8A53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81917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9C1E8A2-DCBB-4C05-BBA0-E47AF0FFF03A}" type="datetimeFigureOut">
              <a:rPr lang="zh-CN" altLang="en-US" smtClean="0"/>
              <a:pPr/>
              <a:t>2013-10-18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29B2A03-EF8D-401D-84B0-56BB9E8A53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26584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9C1E8A2-DCBB-4C05-BBA0-E47AF0FFF03A}" type="datetimeFigureOut">
              <a:rPr lang="zh-CN" altLang="en-US" smtClean="0"/>
              <a:pPr/>
              <a:t>2013-10-18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29B2A03-EF8D-401D-84B0-56BB9E8A53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933993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3" descr="C:\Documents and Settings\Administrator\桌面\小学数学背景1\2216137_121530086927_2[1].jpg"/>
          <p:cNvPicPr>
            <a:picLocks noChangeAspect="1" noChangeArrowheads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" r="40055" b="5457"/>
          <a:stretch/>
        </p:blipFill>
        <p:spPr bwMode="auto">
          <a:xfrm>
            <a:off x="0" y="-19334"/>
            <a:ext cx="9144000" cy="68773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6" name="Picture 4" descr="\\192.168.1.155\share\PPT\PPT素材包\矩形框\矩形框6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" y="76200"/>
            <a:ext cx="9029701" cy="6705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96062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gif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slide" Target="slide7.xml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8.xml"/><Relationship Id="rId4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image" Target="../media/image5.gif"/><Relationship Id="rId4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notesSlide" Target="../notesSlides/notesSlide9.xml"/><Relationship Id="rId7" Type="http://schemas.openxmlformats.org/officeDocument/2006/relationships/slide" Target="slide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slide" Target="slide11.x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Administrator\桌面\小学数学背景1\2216137_121530086927_2[1]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" r="40055" b="5457"/>
          <a:stretch/>
        </p:blipFill>
        <p:spPr bwMode="auto">
          <a:xfrm>
            <a:off x="0" y="-19334"/>
            <a:ext cx="9144000" cy="68773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6" name="WordArt 2"/>
          <p:cNvSpPr>
            <a:spLocks noChangeArrowheads="1" noChangeShapeType="1" noTextEdit="1"/>
          </p:cNvSpPr>
          <p:nvPr/>
        </p:nvSpPr>
        <p:spPr bwMode="auto">
          <a:xfrm>
            <a:off x="1752600" y="2362200"/>
            <a:ext cx="5867400" cy="914400"/>
          </a:xfrm>
          <a:prstGeom prst="rect">
            <a:avLst/>
          </a:prstGeom>
        </p:spPr>
        <p:txBody>
          <a:bodyPr wrap="none" fromWordArt="1"/>
          <a:lstStyle/>
          <a:p>
            <a:pPr algn="ctr"/>
            <a:r>
              <a:rPr lang="zh-CN" altLang="en-US" sz="4800" b="1" kern="1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集合的含义及其表示</a:t>
            </a:r>
          </a:p>
        </p:txBody>
      </p:sp>
      <p:pic>
        <p:nvPicPr>
          <p:cNvPr id="6148" name="Picture 4" descr="9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95400" y="152400"/>
            <a:ext cx="952500" cy="6705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Text Box 4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863980" y="762000"/>
            <a:ext cx="3007554" cy="707886"/>
          </a:xfrm>
          <a:prstGeom prst="rect">
            <a:avLst/>
          </a:prstGeom>
        </p:spPr>
        <p:txBody>
          <a:bodyPr wrap="none" fromWordArt="1"/>
          <a:lstStyle>
            <a:defPPr>
              <a:defRPr lang="zh-CN"/>
            </a:defPPr>
            <a:lvl1pPr marL="0" algn="ctr" defTabSz="914400" eaLnBrk="1" latinLnBrk="0" hangingPunct="1">
              <a:defRPr sz="4000" b="1" kern="1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/>
              <a:t>集合的分类 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838200" y="1600200"/>
            <a:ext cx="632256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有限集：含有限个元素的集合</a:t>
            </a:r>
            <a:r>
              <a:rPr lang="zh-CN" altLang="en-US" sz="1600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685800" y="2936875"/>
            <a:ext cx="652454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</a:rPr>
              <a:t> </a:t>
            </a:r>
            <a:r>
              <a:rPr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无限集：含无限个元素的集合</a:t>
            </a:r>
            <a:r>
              <a:rPr lang="zh-CN" altLang="en-US" sz="1600" b="1">
                <a:latin typeface="黑体" pitchFamily="49" charset="-122"/>
                <a:ea typeface="黑体" pitchFamily="49" charset="-122"/>
              </a:rPr>
              <a:t> </a:t>
            </a:r>
          </a:p>
          <a:p>
            <a:r>
              <a:rPr lang="zh-CN" altLang="en-US" sz="1600" b="1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pic>
        <p:nvPicPr>
          <p:cNvPr id="23559" name="Picture 7" descr="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99361" y="5520307"/>
            <a:ext cx="1143000" cy="857250"/>
          </a:xfrm>
          <a:prstGeom prst="rect">
            <a:avLst/>
          </a:prstGeom>
          <a:noFill/>
        </p:spPr>
      </p:pic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990600" y="4073525"/>
            <a:ext cx="59763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空集：不含任何元素的集合 </a:t>
            </a:r>
          </a:p>
        </p:txBody>
      </p:sp>
      <p:sp>
        <p:nvSpPr>
          <p:cNvPr id="23561" name="Line 9"/>
          <p:cNvSpPr>
            <a:spLocks noChangeShapeType="1"/>
          </p:cNvSpPr>
          <p:nvPr/>
        </p:nvSpPr>
        <p:spPr bwMode="auto">
          <a:xfrm>
            <a:off x="3962400" y="4876800"/>
            <a:ext cx="0" cy="533400"/>
          </a:xfrm>
          <a:prstGeom prst="line">
            <a:avLst/>
          </a:prstGeom>
          <a:noFill/>
          <a:ln w="57150">
            <a:solidFill>
              <a:srgbClr val="F83EE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3581400" y="5334000"/>
            <a:ext cx="796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</a:rPr>
              <a:t>φ</a:t>
            </a:r>
          </a:p>
        </p:txBody>
      </p:sp>
      <p:sp>
        <p:nvSpPr>
          <p:cNvPr id="23563" name="AutoShape 11"/>
          <p:cNvSpPr>
            <a:spLocks/>
          </p:cNvSpPr>
          <p:nvPr/>
        </p:nvSpPr>
        <p:spPr bwMode="auto">
          <a:xfrm>
            <a:off x="609600" y="2057400"/>
            <a:ext cx="228600" cy="1295400"/>
          </a:xfrm>
          <a:prstGeom prst="leftBrace">
            <a:avLst>
              <a:gd name="adj1" fmla="val 47222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3558" grpId="0"/>
      <p:bldP spid="23560" grpId="0"/>
      <p:bldP spid="23561" grpId="0" animBg="1"/>
      <p:bldP spid="23562" grpId="0"/>
      <p:bldP spid="2356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6" name="Oval 8"/>
          <p:cNvSpPr>
            <a:spLocks noChangeArrowheads="1"/>
          </p:cNvSpPr>
          <p:nvPr/>
        </p:nvSpPr>
        <p:spPr bwMode="auto">
          <a:xfrm>
            <a:off x="2743200" y="2689086"/>
            <a:ext cx="838200" cy="533400"/>
          </a:xfrm>
          <a:prstGeom prst="ellipse">
            <a:avLst/>
          </a:prstGeom>
          <a:solidFill>
            <a:srgbClr val="FFF8B9"/>
          </a:solidFill>
          <a:ln w="9525">
            <a:solidFill>
              <a:srgbClr val="FF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32" name="Text Box 4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457200" y="914400"/>
            <a:ext cx="5105400" cy="707886"/>
          </a:xfrm>
          <a:prstGeom prst="rect">
            <a:avLst/>
          </a:prstGeom>
        </p:spPr>
        <p:txBody>
          <a:bodyPr wrap="none" fromWordArt="1"/>
          <a:lstStyle>
            <a:defPPr>
              <a:defRPr lang="zh-CN"/>
            </a:defPPr>
            <a:lvl1pPr marL="0" algn="ctr" defTabSz="914400" eaLnBrk="1" latinLnBrk="0" hangingPunct="1">
              <a:defRPr sz="4000" b="1" kern="1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/>
              <a:t>集合的表示方法 </a:t>
            </a:r>
          </a:p>
        </p:txBody>
      </p:sp>
      <p:sp>
        <p:nvSpPr>
          <p:cNvPr id="22533" name="Text Box 5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33400" y="1774686"/>
            <a:ext cx="287450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4000" b="1" dirty="0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列举</a:t>
            </a:r>
            <a:r>
              <a:rPr lang="zh-CN" altLang="en-US" sz="4000" b="1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法：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857250" y="2657336"/>
            <a:ext cx="78295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将集合中的元素一一列举出来，并用花括号</a:t>
            </a:r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{   }</a:t>
            </a:r>
          </a:p>
          <a:p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括起来的方法叫做列举法</a:t>
            </a:r>
          </a:p>
        </p:txBody>
      </p:sp>
      <p:sp>
        <p:nvSpPr>
          <p:cNvPr id="22535" name="Line 7"/>
          <p:cNvSpPr>
            <a:spLocks noChangeShapeType="1"/>
          </p:cNvSpPr>
          <p:nvPr/>
        </p:nvSpPr>
        <p:spPr bwMode="auto">
          <a:xfrm flipV="1">
            <a:off x="3352800" y="2231886"/>
            <a:ext cx="457200" cy="381000"/>
          </a:xfrm>
          <a:prstGeom prst="line">
            <a:avLst/>
          </a:prstGeom>
          <a:noFill/>
          <a:ln w="38100">
            <a:solidFill>
              <a:srgbClr val="FF66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4876800" y="1850886"/>
            <a:ext cx="1219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83EEF"/>
                </a:solidFill>
                <a:ea typeface="黑体" pitchFamily="49" charset="-122"/>
              </a:rPr>
              <a:t>互异</a:t>
            </a:r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3733800" y="1850886"/>
            <a:ext cx="1219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83EEF"/>
                </a:solidFill>
                <a:ea typeface="黑体" pitchFamily="49" charset="-122"/>
              </a:rPr>
              <a:t>无序</a:t>
            </a:r>
          </a:p>
        </p:txBody>
      </p:sp>
      <p:pic>
        <p:nvPicPr>
          <p:cNvPr id="22544" name="Picture 16" descr="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91400" y="5486400"/>
            <a:ext cx="1143000" cy="857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6" grpId="0" animBg="1"/>
      <p:bldP spid="22532" grpId="0"/>
      <p:bldP spid="22533" grpId="0"/>
      <p:bldP spid="22534" grpId="0"/>
      <p:bldP spid="22535" grpId="0" animBg="1"/>
      <p:bldP spid="22537" grpId="0"/>
      <p:bldP spid="225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762000"/>
            <a:ext cx="9601200" cy="3657600"/>
          </a:xfrm>
        </p:spPr>
        <p:txBody>
          <a:bodyPr/>
          <a:lstStyle/>
          <a:p>
            <a:r>
              <a:rPr lang="zh-CN" altLang="en-US" sz="3800"/>
              <a:t>例</a:t>
            </a:r>
            <a:r>
              <a:rPr lang="en-US" altLang="zh-CN" sz="3800"/>
              <a:t>1</a:t>
            </a:r>
            <a:r>
              <a:rPr lang="zh-CN" altLang="en-US" sz="3800"/>
              <a:t>用列举法表示下列集合：</a:t>
            </a:r>
          </a:p>
          <a:p>
            <a:r>
              <a:rPr lang="en-US" altLang="zh-CN" sz="3800"/>
              <a:t>(1)</a:t>
            </a:r>
            <a:r>
              <a:rPr lang="zh-CN" altLang="en-US" sz="3800"/>
              <a:t>小于</a:t>
            </a:r>
            <a:r>
              <a:rPr lang="en-US" altLang="zh-CN" sz="3800"/>
              <a:t>10</a:t>
            </a:r>
            <a:r>
              <a:rPr lang="zh-CN" altLang="en-US" sz="3800"/>
              <a:t>的所有自然数组成的集合；</a:t>
            </a:r>
          </a:p>
          <a:p>
            <a:r>
              <a:rPr lang="en-US" altLang="zh-CN" sz="3800"/>
              <a:t>(2)</a:t>
            </a:r>
            <a:r>
              <a:rPr lang="zh-CN" altLang="en-US" sz="3800"/>
              <a:t>方程</a:t>
            </a:r>
            <a:r>
              <a:rPr lang="en-US" altLang="zh-CN"/>
              <a:t>x</a:t>
            </a:r>
            <a:r>
              <a:rPr lang="en-US" altLang="zh-CN" baseline="30000"/>
              <a:t>2</a:t>
            </a:r>
            <a:r>
              <a:rPr lang="en-US" altLang="zh-CN"/>
              <a:t>=x</a:t>
            </a:r>
            <a:r>
              <a:rPr lang="zh-CN" altLang="en-US" sz="3800"/>
              <a:t>的所有实数根组成的集合；</a:t>
            </a:r>
          </a:p>
          <a:p>
            <a:r>
              <a:rPr lang="en-US" altLang="zh-CN" sz="3800"/>
              <a:t>(3)</a:t>
            </a:r>
            <a:r>
              <a:rPr lang="zh-CN" altLang="en-US" sz="3800"/>
              <a:t>由</a:t>
            </a:r>
            <a:r>
              <a:rPr lang="en-US" altLang="zh-CN" sz="3800"/>
              <a:t>1</a:t>
            </a:r>
            <a:r>
              <a:rPr lang="zh-CN" altLang="en-US" sz="3800"/>
              <a:t>～</a:t>
            </a:r>
            <a:r>
              <a:rPr lang="en-US" altLang="zh-CN" sz="3800"/>
              <a:t>20</a:t>
            </a:r>
            <a:r>
              <a:rPr lang="zh-CN" altLang="en-US" sz="3800"/>
              <a:t>以内的所有质数组成的集合。 </a:t>
            </a:r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357158" y="3786190"/>
            <a:ext cx="842968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3600" b="1" dirty="0" smtClean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思考题</a:t>
            </a:r>
            <a:endParaRPr lang="en-US" altLang="zh-CN" sz="3600" b="1" dirty="0" smtClean="0">
              <a:solidFill>
                <a:srgbClr val="000000"/>
              </a:solidFill>
              <a:latin typeface="宋体" pitchFamily="2" charset="-122"/>
              <a:cs typeface="Times New Roman" pitchFamily="18" charset="0"/>
            </a:endParaRPr>
          </a:p>
          <a:p>
            <a:r>
              <a:rPr lang="en-US" altLang="zh-CN" sz="3600" dirty="0" smtClean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1)</a:t>
            </a:r>
            <a:r>
              <a:rPr lang="zh-CN" altLang="en-US" sz="3600" dirty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你能用自然语言描述集合</a:t>
            </a:r>
            <a:r>
              <a:rPr lang="en-US" altLang="zh-CN" sz="3600" dirty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{2,4,6,8}</a:t>
            </a:r>
            <a:r>
              <a:rPr lang="zh-CN" altLang="en-US" sz="3600" dirty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吗</a:t>
            </a:r>
            <a:r>
              <a:rPr lang="en-US" altLang="zh-CN" sz="3600" dirty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?</a:t>
            </a:r>
            <a:endParaRPr lang="en-US" altLang="zh-CN" sz="3600" dirty="0">
              <a:latin typeface="宋体" pitchFamily="2" charset="-122"/>
              <a:cs typeface="Times New Roman" pitchFamily="18" charset="0"/>
            </a:endParaRPr>
          </a:p>
          <a:p>
            <a:pPr eaLnBrk="0" hangingPunct="0"/>
            <a:r>
              <a:rPr lang="en-US" altLang="zh-CN" sz="3600" dirty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(2)</a:t>
            </a:r>
            <a:r>
              <a:rPr lang="zh-CN" altLang="en-US" sz="3600" dirty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你能用列举法表示不等式</a:t>
            </a:r>
            <a:r>
              <a:rPr lang="en-US" altLang="zh-CN" sz="3600" dirty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x-7&lt;3</a:t>
            </a:r>
            <a:r>
              <a:rPr lang="zh-CN" altLang="en-US" sz="3600" dirty="0">
                <a:solidFill>
                  <a:srgbClr val="000000"/>
                </a:solidFill>
                <a:latin typeface="宋体" pitchFamily="2" charset="-122"/>
              </a:rPr>
              <a:t>吗</a:t>
            </a:r>
            <a:r>
              <a:rPr lang="en-US" altLang="zh-CN" sz="3600" dirty="0">
                <a:solidFill>
                  <a:srgbClr val="000000"/>
                </a:solidFill>
                <a:latin typeface="宋体" pitchFamily="2" charset="-122"/>
              </a:rPr>
              <a:t>?</a:t>
            </a:r>
            <a:endParaRPr lang="en-US" altLang="zh-CN" sz="3600" dirty="0">
              <a:latin typeface="宋体" pitchFamily="2" charset="-122"/>
            </a:endParaRPr>
          </a:p>
          <a:p>
            <a:pPr eaLnBrk="0" hangingPunct="0"/>
            <a:endParaRPr lang="en-US" altLang="zh-CN" sz="3600" dirty="0">
              <a:latin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/>
      <p:bldP spid="4096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Text Box 4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33400" y="663714"/>
            <a:ext cx="5105400" cy="707886"/>
          </a:xfrm>
          <a:prstGeom prst="rect">
            <a:avLst/>
          </a:prstGeom>
        </p:spPr>
        <p:txBody>
          <a:bodyPr wrap="none" fromWordArt="1"/>
          <a:lstStyle>
            <a:defPPr>
              <a:defRPr lang="zh-CN"/>
            </a:defPPr>
            <a:lvl1pPr marL="0" algn="ctr" defTabSz="914400" eaLnBrk="1" latinLnBrk="0" hangingPunct="1">
              <a:defRPr sz="4000" b="1" kern="1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/>
              <a:t>集合的表示方法 </a:t>
            </a:r>
          </a:p>
        </p:txBody>
      </p:sp>
      <p:sp>
        <p:nvSpPr>
          <p:cNvPr id="58373" name="Text Box 5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1143000" y="1447800"/>
            <a:ext cx="3352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000" b="1" dirty="0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4000" b="1" dirty="0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描述</a:t>
            </a:r>
            <a:r>
              <a:rPr lang="zh-CN" altLang="en-US" sz="4000" b="1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法：</a:t>
            </a:r>
          </a:p>
        </p:txBody>
      </p:sp>
      <p:sp>
        <p:nvSpPr>
          <p:cNvPr id="58374" name="Text Box 6"/>
          <p:cNvSpPr txBox="1">
            <a:spLocks noChangeArrowheads="1"/>
          </p:cNvSpPr>
          <p:nvPr/>
        </p:nvSpPr>
        <p:spPr bwMode="auto">
          <a:xfrm>
            <a:off x="838200" y="2590800"/>
            <a:ext cx="76517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将集合的所有元素都具有的性质（满足的条件）</a:t>
            </a:r>
          </a:p>
          <a:p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表示出来，写成</a:t>
            </a:r>
            <a:r>
              <a:rPr lang="en-US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{x︱p(x)}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的形式</a:t>
            </a:r>
          </a:p>
        </p:txBody>
      </p:sp>
      <p:sp>
        <p:nvSpPr>
          <p:cNvPr id="58375" name="Line 7"/>
          <p:cNvSpPr>
            <a:spLocks noChangeShapeType="1"/>
          </p:cNvSpPr>
          <p:nvPr/>
        </p:nvSpPr>
        <p:spPr bwMode="auto">
          <a:xfrm>
            <a:off x="4495800" y="3505200"/>
            <a:ext cx="228600" cy="228600"/>
          </a:xfrm>
          <a:prstGeom prst="line">
            <a:avLst/>
          </a:prstGeom>
          <a:noFill/>
          <a:ln w="38100">
            <a:solidFill>
              <a:srgbClr val="FF66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8376" name="Text Box 8"/>
          <p:cNvSpPr txBox="1">
            <a:spLocks noChangeArrowheads="1"/>
          </p:cNvSpPr>
          <p:nvPr/>
        </p:nvSpPr>
        <p:spPr bwMode="auto">
          <a:xfrm>
            <a:off x="4800600" y="3810000"/>
            <a:ext cx="2209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83EEF"/>
                </a:solidFill>
                <a:ea typeface="黑体" pitchFamily="49" charset="-122"/>
              </a:rPr>
              <a:t>特征性质</a:t>
            </a:r>
          </a:p>
        </p:txBody>
      </p:sp>
      <p:grpSp>
        <p:nvGrpSpPr>
          <p:cNvPr id="58377" name="Group 9"/>
          <p:cNvGrpSpPr>
            <a:grpSpLocks/>
          </p:cNvGrpSpPr>
          <p:nvPr/>
        </p:nvGrpSpPr>
        <p:grpSpPr bwMode="auto">
          <a:xfrm>
            <a:off x="1066800" y="4572000"/>
            <a:ext cx="4800600" cy="1447800"/>
            <a:chOff x="816" y="2928"/>
            <a:chExt cx="3024" cy="912"/>
          </a:xfrm>
        </p:grpSpPr>
        <p:sp>
          <p:nvSpPr>
            <p:cNvPr id="58378" name="Text Box 10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816" y="2928"/>
              <a:ext cx="1920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hlink"/>
                  </a:solidFill>
                  <a:latin typeface="宋体" pitchFamily="2" charset="-122"/>
                </a:rPr>
                <a:t>   </a:t>
              </a:r>
              <a:r>
                <a:rPr lang="en-US" altLang="zh-CN" sz="4000" b="1">
                  <a:solidFill>
                    <a:schemeClr val="hlink"/>
                  </a:solidFill>
                  <a:latin typeface="黑体" pitchFamily="49" charset="-122"/>
                  <a:ea typeface="黑体" pitchFamily="49" charset="-122"/>
                </a:rPr>
                <a:t>Venn</a:t>
              </a:r>
              <a:r>
                <a:rPr lang="zh-CN" altLang="en-US" sz="4000" b="1">
                  <a:solidFill>
                    <a:schemeClr val="hlink"/>
                  </a:solidFill>
                  <a:latin typeface="黑体" pitchFamily="49" charset="-122"/>
                  <a:ea typeface="黑体" pitchFamily="49" charset="-122"/>
                </a:rPr>
                <a:t>图：</a:t>
              </a:r>
            </a:p>
          </p:txBody>
        </p:sp>
        <p:sp>
          <p:nvSpPr>
            <p:cNvPr id="58379" name="Oval 11"/>
            <p:cNvSpPr>
              <a:spLocks noChangeArrowheads="1"/>
            </p:cNvSpPr>
            <p:nvPr/>
          </p:nvSpPr>
          <p:spPr bwMode="auto">
            <a:xfrm>
              <a:off x="2448" y="3456"/>
              <a:ext cx="1296" cy="384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altLang="zh-CN" b="1"/>
                <a:t>a,b,c</a:t>
              </a:r>
              <a:r>
                <a:rPr lang="en-US" altLang="zh-CN">
                  <a:latin typeface="Arial"/>
                </a:rPr>
                <a:t>…</a:t>
              </a:r>
              <a:endParaRPr lang="en-US" altLang="zh-CN"/>
            </a:p>
          </p:txBody>
        </p:sp>
        <p:sp>
          <p:nvSpPr>
            <p:cNvPr id="58380" name="Text Box 12"/>
            <p:cNvSpPr txBox="1">
              <a:spLocks noChangeArrowheads="1"/>
            </p:cNvSpPr>
            <p:nvPr/>
          </p:nvSpPr>
          <p:spPr bwMode="auto">
            <a:xfrm>
              <a:off x="2544" y="3072"/>
              <a:ext cx="129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2800" b="1">
                  <a:solidFill>
                    <a:srgbClr val="F83EEF"/>
                  </a:solidFill>
                  <a:latin typeface="黑体" pitchFamily="49" charset="-122"/>
                  <a:ea typeface="黑体" pitchFamily="49" charset="-122"/>
                </a:rPr>
                <a:t>形象  直观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/>
      <p:bldP spid="58373" grpId="0"/>
      <p:bldP spid="58374" grpId="0"/>
      <p:bldP spid="58375" grpId="0" animBg="1"/>
      <p:bldP spid="5837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001000" cy="2438400"/>
          </a:xfrm>
        </p:spPr>
        <p:txBody>
          <a:bodyPr/>
          <a:lstStyle/>
          <a:p>
            <a:r>
              <a:rPr lang="zh-CN" altLang="en-US" b="1" dirty="0"/>
              <a:t>例</a:t>
            </a:r>
            <a:r>
              <a:rPr lang="en-US" altLang="zh-CN" b="1" dirty="0"/>
              <a:t>2</a:t>
            </a:r>
            <a:r>
              <a:rPr lang="zh-CN" altLang="en-US" b="1" dirty="0"/>
              <a:t>试分别用列举法和描述法表示下列集合：</a:t>
            </a:r>
          </a:p>
          <a:p>
            <a:r>
              <a:rPr lang="en-US" altLang="zh-CN" b="1" dirty="0"/>
              <a:t>(1)</a:t>
            </a:r>
            <a:r>
              <a:rPr lang="zh-CN" altLang="en-US" b="1" dirty="0"/>
              <a:t>方程</a:t>
            </a:r>
            <a:r>
              <a:rPr lang="en-US" altLang="zh-CN" b="1" dirty="0"/>
              <a:t>x</a:t>
            </a:r>
            <a:r>
              <a:rPr lang="en-US" altLang="zh-CN" b="1" baseline="30000" dirty="0"/>
              <a:t>2</a:t>
            </a:r>
            <a:r>
              <a:rPr lang="en-US" altLang="zh-CN" b="1" dirty="0"/>
              <a:t>-2=0</a:t>
            </a:r>
            <a:r>
              <a:rPr lang="zh-CN" altLang="en-US" b="1" dirty="0"/>
              <a:t>的所有实数根组成的集合；</a:t>
            </a:r>
          </a:p>
          <a:p>
            <a:r>
              <a:rPr lang="en-US" altLang="zh-CN" b="1" dirty="0"/>
              <a:t>(2)</a:t>
            </a:r>
            <a:r>
              <a:rPr lang="zh-CN" altLang="en-US" b="1" dirty="0"/>
              <a:t>由大于</a:t>
            </a:r>
            <a:r>
              <a:rPr lang="en-US" altLang="zh-CN" b="1" dirty="0"/>
              <a:t>10</a:t>
            </a:r>
            <a:r>
              <a:rPr lang="zh-CN" altLang="en-US" b="1" dirty="0"/>
              <a:t>小于</a:t>
            </a:r>
            <a:r>
              <a:rPr lang="en-US" altLang="zh-CN" b="1" dirty="0"/>
              <a:t>20</a:t>
            </a:r>
            <a:r>
              <a:rPr lang="zh-CN" altLang="en-US" b="1" dirty="0"/>
              <a:t>的所有整数组成的集合。 </a:t>
            </a: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609600" y="4114800"/>
            <a:ext cx="80772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3200" b="1" dirty="0"/>
              <a:t>思考题</a:t>
            </a:r>
            <a:r>
              <a:rPr lang="zh-CN" altLang="en-US" sz="3200" b="1" dirty="0">
                <a:solidFill>
                  <a:srgbClr val="00B050"/>
                </a:solidFill>
              </a:rPr>
              <a:t>   </a:t>
            </a:r>
            <a:r>
              <a:rPr lang="zh-CN" altLang="en-US" sz="3200" b="1" dirty="0"/>
              <a:t>结合此例</a:t>
            </a:r>
            <a:r>
              <a:rPr lang="en-US" altLang="zh-CN" sz="3200" b="1" dirty="0"/>
              <a:t>,</a:t>
            </a:r>
            <a:r>
              <a:rPr lang="zh-CN" altLang="en-US" sz="3200" b="1" dirty="0"/>
              <a:t>试比较用自然语言、列举法和描述法表示集合时各自的特点和适用的对象。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/>
      <p:bldP spid="4198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>
          <a:xfrm>
            <a:off x="365125" y="762000"/>
            <a:ext cx="7696200" cy="1676400"/>
          </a:xfrm>
        </p:spPr>
        <p:txBody>
          <a:bodyPr/>
          <a:lstStyle/>
          <a:p>
            <a:r>
              <a:rPr lang="zh-CN" altLang="en-US" sz="3600" b="1"/>
              <a:t>例</a:t>
            </a:r>
            <a:r>
              <a:rPr lang="en-US" altLang="zh-CN" sz="3600" b="1"/>
              <a:t>3</a:t>
            </a:r>
            <a:r>
              <a:rPr lang="zh-CN" altLang="en-US" sz="3600"/>
              <a:t>：已知</a:t>
            </a:r>
            <a:r>
              <a:rPr lang="en-US" altLang="zh-CN" sz="3600"/>
              <a:t>A=</a:t>
            </a:r>
            <a:r>
              <a:rPr lang="zh-CN" altLang="en-US" sz="3600"/>
              <a:t>｛</a:t>
            </a:r>
            <a:r>
              <a:rPr lang="en-US" altLang="zh-CN" sz="3600"/>
              <a:t>a-2,2a</a:t>
            </a:r>
            <a:r>
              <a:rPr lang="en-US" altLang="zh-CN" sz="3600" baseline="30000"/>
              <a:t>2</a:t>
            </a:r>
            <a:r>
              <a:rPr lang="en-US" altLang="zh-CN" sz="3600"/>
              <a:t>+5a,10</a:t>
            </a:r>
            <a:r>
              <a:rPr lang="zh-CN" altLang="en-US" sz="3600"/>
              <a:t>｝</a:t>
            </a:r>
            <a:r>
              <a:rPr lang="en-US" altLang="zh-CN" sz="3600"/>
              <a:t>,</a:t>
            </a:r>
            <a:r>
              <a:rPr lang="zh-CN" altLang="en-US" sz="3600"/>
              <a:t>且</a:t>
            </a:r>
            <a:r>
              <a:rPr lang="en-US" altLang="zh-CN" sz="3600"/>
              <a:t>-3∈A</a:t>
            </a:r>
            <a:r>
              <a:rPr lang="zh-CN" altLang="en-US" sz="3600"/>
              <a:t>，求</a:t>
            </a:r>
            <a:r>
              <a:rPr lang="en-US" altLang="zh-CN" sz="3600"/>
              <a:t>a</a:t>
            </a:r>
            <a:r>
              <a:rPr lang="zh-CN" altLang="en-US" sz="3600"/>
              <a:t>。</a:t>
            </a:r>
          </a:p>
        </p:txBody>
      </p:sp>
      <p:sp>
        <p:nvSpPr>
          <p:cNvPr id="43025" name="Text Box 17"/>
          <p:cNvSpPr txBox="1">
            <a:spLocks noChangeArrowheads="1"/>
          </p:cNvSpPr>
          <p:nvPr/>
        </p:nvSpPr>
        <p:spPr bwMode="auto">
          <a:xfrm>
            <a:off x="365125" y="2286000"/>
            <a:ext cx="8534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/>
              <a:t>例</a:t>
            </a:r>
            <a:r>
              <a:rPr lang="en-US" altLang="zh-CN" sz="3200"/>
              <a:t>4</a:t>
            </a:r>
            <a:r>
              <a:rPr lang="zh-CN" altLang="en-US" sz="3200"/>
              <a:t>若</a:t>
            </a:r>
            <a:r>
              <a:rPr lang="en-US" altLang="zh-CN" sz="3200"/>
              <a:t>A=</a:t>
            </a:r>
            <a:r>
              <a:rPr lang="zh-CN" altLang="en-US" sz="3200"/>
              <a:t>｛</a:t>
            </a:r>
            <a:r>
              <a:rPr lang="en-US" altLang="zh-CN" sz="3200"/>
              <a:t>x|x=3n+1,n ∈ Z</a:t>
            </a:r>
            <a:r>
              <a:rPr lang="zh-CN" altLang="en-US" sz="3200"/>
              <a:t>｝</a:t>
            </a:r>
            <a:r>
              <a:rPr lang="en-US" altLang="zh-CN" sz="3200"/>
              <a:t>, B=</a:t>
            </a:r>
            <a:r>
              <a:rPr lang="zh-CN" altLang="en-US" sz="3200"/>
              <a:t>｛</a:t>
            </a:r>
            <a:r>
              <a:rPr lang="en-US" altLang="zh-CN" sz="3200"/>
              <a:t>x|x=3n+2,n ∈ Z</a:t>
            </a:r>
            <a:r>
              <a:rPr lang="zh-CN" altLang="en-US" sz="3200"/>
              <a:t>｝ </a:t>
            </a:r>
            <a:r>
              <a:rPr lang="en-US" altLang="zh-CN" sz="3200"/>
              <a:t>C=</a:t>
            </a:r>
            <a:r>
              <a:rPr lang="zh-CN" altLang="en-US" sz="3200"/>
              <a:t>｛</a:t>
            </a:r>
            <a:r>
              <a:rPr lang="en-US" altLang="zh-CN" sz="3200"/>
              <a:t>x|x=6n+3,n ∈ Z</a:t>
            </a:r>
            <a:r>
              <a:rPr lang="zh-CN" altLang="en-US" sz="3200"/>
              <a:t>｝</a:t>
            </a:r>
          </a:p>
        </p:txBody>
      </p:sp>
      <p:sp>
        <p:nvSpPr>
          <p:cNvPr id="43026" name="Text Box 18"/>
          <p:cNvSpPr txBox="1">
            <a:spLocks noChangeArrowheads="1"/>
          </p:cNvSpPr>
          <p:nvPr/>
        </p:nvSpPr>
        <p:spPr bwMode="auto">
          <a:xfrm>
            <a:off x="365125" y="4724400"/>
            <a:ext cx="85344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dirty="0"/>
              <a:t>（２）对于任意</a:t>
            </a:r>
            <a:r>
              <a:rPr lang="en-US" altLang="zh-CN" sz="3200" dirty="0"/>
              <a:t>a ∈ A</a:t>
            </a:r>
            <a:r>
              <a:rPr lang="zh-CN" altLang="en-US" sz="3200" dirty="0"/>
              <a:t>，</a:t>
            </a:r>
            <a:r>
              <a:rPr lang="en-US" altLang="zh-CN" sz="3200" dirty="0"/>
              <a:t>b ∈ B</a:t>
            </a:r>
            <a:r>
              <a:rPr lang="zh-CN" altLang="en-US" sz="3200" dirty="0"/>
              <a:t>，是否　　　　　　　　　　　　　　一定有</a:t>
            </a:r>
            <a:r>
              <a:rPr lang="en-US" altLang="zh-CN" sz="3200" dirty="0" err="1"/>
              <a:t>a+b</a:t>
            </a:r>
            <a:r>
              <a:rPr lang="en-US" altLang="zh-CN" sz="3200" dirty="0"/>
              <a:t> ∈ C </a:t>
            </a:r>
            <a:r>
              <a:rPr lang="zh-CN" altLang="en-US" sz="3200" dirty="0"/>
              <a:t>？并证明你的结论；</a:t>
            </a:r>
          </a:p>
          <a:p>
            <a:endParaRPr lang="en-US" altLang="zh-CN" sz="3200" dirty="0"/>
          </a:p>
        </p:txBody>
      </p:sp>
      <p:sp>
        <p:nvSpPr>
          <p:cNvPr id="43027" name="Rectangle 19"/>
          <p:cNvSpPr>
            <a:spLocks noChangeArrowheads="1"/>
          </p:cNvSpPr>
          <p:nvPr/>
        </p:nvSpPr>
        <p:spPr bwMode="auto">
          <a:xfrm>
            <a:off x="517525" y="3581400"/>
            <a:ext cx="85502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200" dirty="0"/>
              <a:t>(1) </a:t>
            </a:r>
            <a:r>
              <a:rPr lang="zh-CN" altLang="en-US" sz="3200" dirty="0"/>
              <a:t>若</a:t>
            </a:r>
            <a:r>
              <a:rPr lang="en-US" altLang="zh-CN" sz="3200" dirty="0"/>
              <a:t>c ∈ C</a:t>
            </a:r>
            <a:r>
              <a:rPr lang="zh-CN" altLang="en-US" sz="3200" dirty="0"/>
              <a:t>，问是否有</a:t>
            </a:r>
            <a:r>
              <a:rPr lang="en-US" altLang="zh-CN" sz="3200" dirty="0"/>
              <a:t>a ∈ A</a:t>
            </a:r>
            <a:r>
              <a:rPr lang="zh-CN" altLang="en-US" sz="3200" dirty="0"/>
              <a:t>，</a:t>
            </a:r>
            <a:r>
              <a:rPr lang="en-US" altLang="zh-CN" sz="3200" dirty="0"/>
              <a:t>b ∈ B</a:t>
            </a:r>
            <a:r>
              <a:rPr lang="zh-CN" altLang="en-US" sz="3200" dirty="0"/>
              <a:t>，使得</a:t>
            </a:r>
            <a:r>
              <a:rPr lang="en-US" altLang="zh-CN" sz="3200" dirty="0"/>
              <a:t>c=</a:t>
            </a:r>
            <a:r>
              <a:rPr lang="en-US" altLang="zh-CN" sz="3200" dirty="0" err="1"/>
              <a:t>a+b</a:t>
            </a:r>
            <a:r>
              <a:rPr lang="zh-CN" altLang="en-US" sz="3200" dirty="0"/>
              <a:t>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3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3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3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uild="p"/>
      <p:bldP spid="43025" grpId="0"/>
      <p:bldP spid="43026" grpId="0"/>
      <p:bldP spid="430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143000"/>
            <a:ext cx="8534400" cy="3657600"/>
          </a:xfrm>
        </p:spPr>
        <p:txBody>
          <a:bodyPr/>
          <a:lstStyle/>
          <a:p>
            <a:r>
              <a:rPr lang="zh-CN" altLang="en-US" sz="3600" b="1" dirty="0"/>
              <a:t>练习与思考</a:t>
            </a:r>
            <a:endParaRPr lang="zh-CN" altLang="en-US" sz="3600" dirty="0"/>
          </a:p>
          <a:p>
            <a:pPr>
              <a:buFontTx/>
              <a:buNone/>
            </a:pPr>
            <a:r>
              <a:rPr lang="en-US" altLang="zh-CN" sz="3600" dirty="0" smtClean="0"/>
              <a:t>1.</a:t>
            </a:r>
            <a:r>
              <a:rPr lang="zh-CN" altLang="en-US" sz="3600" dirty="0" smtClean="0"/>
              <a:t>教材对应练习</a:t>
            </a:r>
            <a:endParaRPr lang="en-US" altLang="zh-CN" sz="3600" dirty="0"/>
          </a:p>
          <a:p>
            <a:pPr>
              <a:buFontTx/>
              <a:buNone/>
            </a:pPr>
            <a:r>
              <a:rPr lang="en-US" altLang="zh-CN" sz="3600" dirty="0" smtClean="0"/>
              <a:t>2.</a:t>
            </a:r>
            <a:r>
              <a:rPr lang="zh-CN" altLang="en-US" sz="3600" dirty="0" smtClean="0"/>
              <a:t>集合</a:t>
            </a:r>
            <a:r>
              <a:rPr lang="en-US" altLang="zh-CN" sz="3600" dirty="0"/>
              <a:t>{</a:t>
            </a:r>
            <a:r>
              <a:rPr lang="en-US" altLang="zh-CN" sz="3600" dirty="0" err="1"/>
              <a:t>x|y</a:t>
            </a:r>
            <a:r>
              <a:rPr lang="en-US" altLang="zh-CN" sz="3600" dirty="0"/>
              <a:t>=x+1</a:t>
            </a:r>
            <a:r>
              <a:rPr lang="zh-CN" altLang="en-US" sz="3600" dirty="0"/>
              <a:t>，</a:t>
            </a:r>
            <a:r>
              <a:rPr lang="en-US" altLang="zh-CN" sz="3600" dirty="0" err="1"/>
              <a:t>x∈R</a:t>
            </a:r>
            <a:r>
              <a:rPr lang="en-US" altLang="zh-CN" sz="3600" dirty="0"/>
              <a:t> } </a:t>
            </a:r>
            <a:r>
              <a:rPr lang="zh-CN" altLang="en-US" sz="3600" dirty="0"/>
              <a:t>、</a:t>
            </a:r>
            <a:r>
              <a:rPr lang="en-US" altLang="zh-CN" sz="3600" dirty="0"/>
              <a:t>{</a:t>
            </a:r>
            <a:r>
              <a:rPr lang="en-US" altLang="zh-CN" sz="3600" dirty="0" err="1"/>
              <a:t>y|y</a:t>
            </a:r>
            <a:r>
              <a:rPr lang="en-US" altLang="zh-CN" sz="3600" dirty="0"/>
              <a:t>=x+1}</a:t>
            </a:r>
          </a:p>
          <a:p>
            <a:pPr>
              <a:buFontTx/>
              <a:buNone/>
            </a:pPr>
            <a:r>
              <a:rPr lang="en-US" altLang="zh-CN" sz="3600" dirty="0"/>
              <a:t>{</a:t>
            </a:r>
            <a:r>
              <a:rPr lang="zh-CN" altLang="en-US" sz="3600" dirty="0"/>
              <a:t>（</a:t>
            </a:r>
            <a:r>
              <a:rPr lang="en-US" altLang="zh-CN" sz="3600" dirty="0"/>
              <a:t>x</a:t>
            </a:r>
            <a:r>
              <a:rPr lang="zh-CN" altLang="en-US" sz="3600" dirty="0"/>
              <a:t>、</a:t>
            </a:r>
            <a:r>
              <a:rPr lang="en-US" altLang="zh-CN" sz="3600" dirty="0"/>
              <a:t>y</a:t>
            </a:r>
            <a:r>
              <a:rPr lang="zh-CN" altLang="en-US" sz="3600" dirty="0"/>
              <a:t>）</a:t>
            </a:r>
            <a:r>
              <a:rPr lang="en-US" altLang="zh-CN" sz="3600" dirty="0"/>
              <a:t>|y=x+1</a:t>
            </a:r>
            <a:r>
              <a:rPr lang="zh-CN" altLang="en-US" sz="3600" dirty="0"/>
              <a:t>、，</a:t>
            </a:r>
            <a:r>
              <a:rPr lang="en-US" altLang="zh-CN" sz="3600" dirty="0"/>
              <a:t>x</a:t>
            </a:r>
            <a:r>
              <a:rPr lang="zh-CN" altLang="en-US" sz="3600" dirty="0"/>
              <a:t>、</a:t>
            </a:r>
            <a:r>
              <a:rPr lang="en-US" altLang="zh-CN" sz="3600" dirty="0" err="1"/>
              <a:t>y∈R</a:t>
            </a:r>
            <a:r>
              <a:rPr lang="en-US" altLang="zh-CN" sz="3600" dirty="0"/>
              <a:t>} </a:t>
            </a:r>
            <a:r>
              <a:rPr lang="zh-CN" altLang="en-US" sz="3600" dirty="0"/>
              <a:t>、</a:t>
            </a:r>
            <a:r>
              <a:rPr lang="en-US" altLang="zh-CN" sz="3600" dirty="0"/>
              <a:t>{y=x+1}</a:t>
            </a:r>
            <a:r>
              <a:rPr lang="zh-CN" altLang="en-US" sz="3600" dirty="0"/>
              <a:t>是同一个集合吗？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685800" y="1066800"/>
            <a:ext cx="8153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4400">
              <a:solidFill>
                <a:schemeClr val="bg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46083" name="AutoShape 3"/>
          <p:cNvSpPr>
            <a:spLocks noChangeArrowheads="1"/>
          </p:cNvSpPr>
          <p:nvPr/>
        </p:nvSpPr>
        <p:spPr bwMode="auto">
          <a:xfrm>
            <a:off x="-36513" y="11113"/>
            <a:ext cx="2514601" cy="19050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609600" y="838200"/>
            <a:ext cx="281940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华文新魏" pitchFamily="2" charset="-122"/>
              </a:rPr>
              <a:t>课堂小结</a:t>
            </a:r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685800" y="1752600"/>
            <a:ext cx="44672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1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．集合的定义</a:t>
            </a:r>
            <a:r>
              <a:rPr kumimoji="1"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;</a:t>
            </a:r>
          </a:p>
        </p:txBody>
      </p:sp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533400" y="2514600"/>
            <a:ext cx="8153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kumimoji="1" lang="en-US" altLang="zh-CN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</a:t>
            </a:r>
            <a:r>
              <a:rPr kumimoji="1"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．集合元素的性质：</a:t>
            </a:r>
            <a:r>
              <a:rPr kumimoji="1" lang="zh-CN" altLang="en-US" sz="3600" b="1" dirty="0">
                <a:solidFill>
                  <a:srgbClr val="FF0000"/>
                </a:solidFill>
                <a:latin typeface="Times New Roman" pitchFamily="18" charset="0"/>
              </a:rPr>
              <a:t>确定性</a:t>
            </a:r>
            <a:r>
              <a:rPr kumimoji="1" lang="zh-CN" altLang="en-US" sz="3600" b="1" dirty="0">
                <a:solidFill>
                  <a:schemeClr val="bg2"/>
                </a:solidFill>
                <a:latin typeface="Times New Roman" pitchFamily="18" charset="0"/>
              </a:rPr>
              <a:t>，</a:t>
            </a:r>
            <a:r>
              <a:rPr kumimoji="1" lang="zh-CN" altLang="en-US" sz="3600" b="1" dirty="0" smtClean="0">
                <a:solidFill>
                  <a:srgbClr val="FF0000"/>
                </a:solidFill>
                <a:latin typeface="Times New Roman" pitchFamily="18" charset="0"/>
              </a:rPr>
              <a:t>互</a:t>
            </a:r>
            <a:br>
              <a:rPr kumimoji="1" lang="zh-CN" altLang="en-US" sz="3600" b="1" dirty="0" smtClean="0">
                <a:solidFill>
                  <a:srgbClr val="FF0000"/>
                </a:solidFill>
                <a:latin typeface="Times New Roman" pitchFamily="18" charset="0"/>
              </a:rPr>
            </a:br>
            <a:r>
              <a:rPr kumimoji="1" lang="zh-CN" altLang="en-US" sz="3600" b="1" dirty="0" smtClean="0">
                <a:solidFill>
                  <a:srgbClr val="FF0000"/>
                </a:solidFill>
                <a:latin typeface="Times New Roman" pitchFamily="18" charset="0"/>
              </a:rPr>
              <a:t>       异性</a:t>
            </a:r>
            <a:r>
              <a:rPr kumimoji="1" lang="zh-CN" altLang="en-US" sz="3600" b="1" dirty="0" smtClean="0">
                <a:solidFill>
                  <a:schemeClr val="bg2"/>
                </a:solidFill>
                <a:latin typeface="Times New Roman" pitchFamily="18" charset="0"/>
              </a:rPr>
              <a:t>，</a:t>
            </a:r>
            <a:r>
              <a:rPr kumimoji="1" lang="zh-CN" altLang="en-US" sz="3600" b="1" dirty="0" smtClean="0">
                <a:solidFill>
                  <a:srgbClr val="FF0000"/>
                </a:solidFill>
                <a:latin typeface="Times New Roman" pitchFamily="18" charset="0"/>
              </a:rPr>
              <a:t>无序性</a:t>
            </a:r>
            <a:r>
              <a:rPr kumimoji="1" lang="zh-CN" altLang="en-US" sz="3600" b="1" dirty="0">
                <a:solidFill>
                  <a:schemeClr val="bg2"/>
                </a:solidFill>
                <a:latin typeface="Times New Roman" pitchFamily="18" charset="0"/>
              </a:rPr>
              <a:t>；</a:t>
            </a:r>
          </a:p>
        </p:txBody>
      </p:sp>
      <p:sp>
        <p:nvSpPr>
          <p:cNvPr id="46087" name="Text Box 7"/>
          <p:cNvSpPr txBox="1">
            <a:spLocks noChangeArrowheads="1"/>
          </p:cNvSpPr>
          <p:nvPr/>
        </p:nvSpPr>
        <p:spPr bwMode="auto">
          <a:xfrm>
            <a:off x="685800" y="3810000"/>
            <a:ext cx="56181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3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．数集及有关符号；</a:t>
            </a:r>
          </a:p>
        </p:txBody>
      </p: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685800" y="4495800"/>
            <a:ext cx="56911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3600" b="1" dirty="0">
                <a:latin typeface="Times New Roman" pitchFamily="18" charset="0"/>
              </a:rPr>
              <a:t>4.  </a:t>
            </a:r>
            <a:r>
              <a:rPr kumimoji="1" lang="zh-CN" altLang="en-US" sz="3600" b="1" dirty="0">
                <a:latin typeface="Times New Roman" pitchFamily="18" charset="0"/>
              </a:rPr>
              <a:t>集合的</a:t>
            </a:r>
            <a:r>
              <a:rPr kumimoji="1" lang="zh-CN" altLang="en-US" sz="3600" b="1" dirty="0">
                <a:solidFill>
                  <a:srgbClr val="FF0000"/>
                </a:solidFill>
                <a:latin typeface="Times New Roman" pitchFamily="18" charset="0"/>
              </a:rPr>
              <a:t>表示方法</a:t>
            </a:r>
            <a:r>
              <a:rPr kumimoji="1" lang="zh-CN" altLang="en-US" sz="3600" b="1" dirty="0">
                <a:solidFill>
                  <a:schemeClr val="bg2"/>
                </a:solidFill>
                <a:latin typeface="Times New Roman" pitchFamily="18" charset="0"/>
              </a:rPr>
              <a:t>；　</a:t>
            </a:r>
          </a:p>
        </p:txBody>
      </p:sp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685800" y="5221069"/>
            <a:ext cx="48958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3600" b="1" dirty="0">
                <a:latin typeface="Times New Roman" pitchFamily="18" charset="0"/>
              </a:rPr>
              <a:t>5.  </a:t>
            </a:r>
            <a:r>
              <a:rPr kumimoji="1" lang="zh-CN" altLang="en-US" sz="3600" b="1" dirty="0">
                <a:latin typeface="Times New Roman" pitchFamily="18" charset="0"/>
              </a:rPr>
              <a:t>集合的</a:t>
            </a:r>
            <a:r>
              <a:rPr kumimoji="1" lang="zh-CN" altLang="en-US" sz="3600" b="1" dirty="0">
                <a:solidFill>
                  <a:srgbClr val="FF0000"/>
                </a:solidFill>
                <a:latin typeface="Times New Roman" pitchFamily="18" charset="0"/>
              </a:rPr>
              <a:t>分类</a:t>
            </a:r>
            <a:r>
              <a:rPr kumimoji="1" lang="en-US" altLang="zh-CN" sz="3600" b="1" dirty="0">
                <a:solidFill>
                  <a:schemeClr val="bg2"/>
                </a:solidFill>
                <a:latin typeface="Times New Roman" pitchFamily="18" charset="0"/>
              </a:rPr>
              <a:t>.</a:t>
            </a:r>
            <a:r>
              <a:rPr kumimoji="1" lang="zh-CN" altLang="en-US" sz="3600" b="1" dirty="0">
                <a:latin typeface="Times New Roman" pitchFamily="18" charset="0"/>
              </a:rPr>
              <a:t>。</a:t>
            </a:r>
            <a:r>
              <a:rPr kumimoji="1" lang="zh-CN" altLang="en-US" sz="3600" b="1" dirty="0">
                <a:solidFill>
                  <a:schemeClr val="bg2"/>
                </a:solidFill>
                <a:latin typeface="Times New Roman" pitchFamily="18" charset="0"/>
              </a:rPr>
              <a:t>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6" grpId="0"/>
      <p:bldP spid="46087" grpId="0"/>
      <p:bldP spid="46088" grpId="0"/>
      <p:bldP spid="4608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1447800" y="1226403"/>
            <a:ext cx="2379177" cy="707886"/>
          </a:xfrm>
          <a:prstGeom prst="rect">
            <a:avLst/>
          </a:prstGeom>
        </p:spPr>
        <p:txBody>
          <a:bodyPr wrap="none" fromWordArt="1"/>
          <a:lstStyle>
            <a:defPPr>
              <a:defRPr lang="zh-CN"/>
            </a:defPPr>
            <a:lvl1pPr marL="0" algn="ctr" defTabSz="914400" eaLnBrk="1" latinLnBrk="0" hangingPunct="1">
              <a:defRPr sz="4000" b="1" kern="1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/>
              <a:t>几个要求 </a:t>
            </a:r>
          </a:p>
        </p:txBody>
      </p:sp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1403351" y="2173069"/>
            <a:ext cx="454024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Arial" charset="0"/>
              </a:rPr>
              <a:t>⑴</a:t>
            </a:r>
            <a:r>
              <a:rPr lang="zh-CN" altLang="en-US" sz="3600" b="1">
                <a:latin typeface="Arial" charset="0"/>
              </a:rPr>
              <a:t>上课前要预习</a:t>
            </a:r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1258889" y="3011269"/>
            <a:ext cx="463054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Arial" charset="0"/>
              </a:rPr>
              <a:t> ⑵</a:t>
            </a:r>
            <a:r>
              <a:rPr lang="zh-CN" altLang="en-US" sz="3600" b="1">
                <a:latin typeface="Arial" charset="0"/>
              </a:rPr>
              <a:t>上课时要认真</a:t>
            </a: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1403350" y="3773269"/>
            <a:ext cx="423010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Arial" charset="0"/>
              </a:rPr>
              <a:t>⑶</a:t>
            </a:r>
            <a:r>
              <a:rPr lang="zh-CN" altLang="en-US" sz="3600" b="1">
                <a:latin typeface="Arial" charset="0"/>
              </a:rPr>
              <a:t>关于作业</a:t>
            </a:r>
          </a:p>
        </p:txBody>
      </p:sp>
      <p:sp>
        <p:nvSpPr>
          <p:cNvPr id="50182" name="Text Box 6"/>
          <p:cNvSpPr txBox="1">
            <a:spLocks noChangeArrowheads="1"/>
          </p:cNvSpPr>
          <p:nvPr/>
        </p:nvSpPr>
        <p:spPr bwMode="auto">
          <a:xfrm>
            <a:off x="1403350" y="4611469"/>
            <a:ext cx="40466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Arial" charset="0"/>
              </a:rPr>
              <a:t>⑷</a:t>
            </a:r>
            <a:r>
              <a:rPr lang="zh-CN" altLang="en-US" sz="3600" b="1" dirty="0">
                <a:latin typeface="Arial" charset="0"/>
              </a:rPr>
              <a:t>自己整理问题集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50180" grpId="0"/>
      <p:bldP spid="50181" grpId="0"/>
      <p:bldP spid="5018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Oval 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467600" y="6400800"/>
            <a:ext cx="1143000" cy="5334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51203" name="Picture 3" descr="023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686800" y="6400800"/>
            <a:ext cx="457200" cy="457200"/>
          </a:xfrm>
          <a:prstGeom prst="rect">
            <a:avLst/>
          </a:prstGeom>
          <a:noFill/>
        </p:spPr>
      </p:pic>
      <p:sp>
        <p:nvSpPr>
          <p:cNvPr id="51204" name="Rectangle 4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467600" y="0"/>
            <a:ext cx="1447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228600" y="571500"/>
            <a:ext cx="4484687" cy="701675"/>
          </a:xfrm>
          <a:prstGeom prst="rect">
            <a:avLst/>
          </a:prstGeom>
        </p:spPr>
        <p:txBody>
          <a:bodyPr wrap="none" fromWordArt="1"/>
          <a:lstStyle>
            <a:defPPr>
              <a:defRPr lang="zh-CN"/>
            </a:defPPr>
            <a:lvl1pPr marL="0" algn="ctr" defTabSz="914400" eaLnBrk="1" latinLnBrk="0" hangingPunct="1">
              <a:defRPr sz="4000" b="1" kern="1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/>
              <a:t>集合的有关概念</a:t>
            </a:r>
          </a:p>
        </p:txBody>
      </p:sp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611188" y="1219200"/>
            <a:ext cx="7345362" cy="301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Verdana" pitchFamily="34" charset="0"/>
              </a:rPr>
              <a:t>元素</a:t>
            </a:r>
            <a:r>
              <a:rPr lang="en-US" altLang="zh-CN" sz="3200" b="1">
                <a:solidFill>
                  <a:schemeClr val="tx2"/>
                </a:solidFill>
                <a:latin typeface="Verdana" pitchFamily="34" charset="0"/>
              </a:rPr>
              <a:t>(element)</a:t>
            </a:r>
            <a:r>
              <a:rPr lang="en-US" altLang="zh-CN" sz="3200" b="1">
                <a:latin typeface="Verdana" pitchFamily="34" charset="0"/>
              </a:rPr>
              <a:t>---</a:t>
            </a:r>
            <a:r>
              <a:rPr lang="zh-CN" altLang="en-US" sz="3200" b="1">
                <a:latin typeface="Verdana" pitchFamily="34" charset="0"/>
              </a:rPr>
              <a:t>我们把研究的对象统称为元素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</a:rPr>
              <a:t>集合</a:t>
            </a:r>
            <a:r>
              <a:rPr lang="en-US" altLang="zh-CN" sz="3200" b="1">
                <a:solidFill>
                  <a:schemeClr val="tx2"/>
                </a:solidFill>
              </a:rPr>
              <a:t>(set)</a:t>
            </a:r>
            <a:r>
              <a:rPr lang="en-US" altLang="zh-CN" sz="3200" b="1"/>
              <a:t>---</a:t>
            </a:r>
            <a:r>
              <a:rPr lang="zh-CN" altLang="en-US" sz="3200" b="1"/>
              <a:t>把一些元素组成的总体叫做集合</a:t>
            </a:r>
            <a:r>
              <a:rPr lang="en-US" altLang="zh-CN" sz="3200" b="1"/>
              <a:t>, </a:t>
            </a:r>
            <a:r>
              <a:rPr lang="zh-CN" altLang="en-US" sz="3200" b="1"/>
              <a:t>简称集</a:t>
            </a:r>
            <a:r>
              <a:rPr lang="en-US" altLang="zh-CN" sz="3200" b="1"/>
              <a:t>.</a:t>
            </a:r>
          </a:p>
          <a:p>
            <a:pPr>
              <a:spcBef>
                <a:spcPct val="50000"/>
              </a:spcBef>
            </a:pPr>
            <a:endParaRPr lang="en-US" altLang="zh-CN" sz="3200" b="1">
              <a:latin typeface="Verdana" pitchFamily="34" charset="0"/>
            </a:endParaRPr>
          </a:p>
        </p:txBody>
      </p:sp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879475" y="2449512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zh-CN">
              <a:latin typeface="Verdana" pitchFamily="34" charset="0"/>
            </a:endParaRPr>
          </a:p>
        </p:txBody>
      </p:sp>
      <p:sp>
        <p:nvSpPr>
          <p:cNvPr id="51208" name="Rectangle 8"/>
          <p:cNvSpPr>
            <a:spLocks noChangeArrowheads="1"/>
          </p:cNvSpPr>
          <p:nvPr/>
        </p:nvSpPr>
        <p:spPr bwMode="auto">
          <a:xfrm>
            <a:off x="827088" y="3687762"/>
            <a:ext cx="7272337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latin typeface="Verdana" pitchFamily="34" charset="0"/>
              </a:rPr>
              <a:t>一般用大括号</a:t>
            </a:r>
            <a:r>
              <a:rPr lang="zh-CN" altLang="en-US" sz="3200" b="1">
                <a:latin typeface="Arial"/>
              </a:rPr>
              <a:t>”</a:t>
            </a:r>
            <a:r>
              <a:rPr lang="en-US" altLang="zh-CN" sz="3200" b="1">
                <a:latin typeface="Verdana" pitchFamily="34" charset="0"/>
              </a:rPr>
              <a:t>{ }</a:t>
            </a:r>
            <a:r>
              <a:rPr lang="en-US" altLang="zh-CN" sz="3200" b="1">
                <a:latin typeface="Arial"/>
              </a:rPr>
              <a:t>”</a:t>
            </a:r>
            <a:r>
              <a:rPr lang="zh-CN" altLang="en-US" sz="3200" b="1">
                <a:latin typeface="Verdana" pitchFamily="34" charset="0"/>
              </a:rPr>
              <a:t>表示集合</a:t>
            </a:r>
            <a:r>
              <a:rPr lang="en-US" altLang="zh-CN" sz="3200" b="1">
                <a:latin typeface="Verdana" pitchFamily="34" charset="0"/>
              </a:rPr>
              <a:t>,</a:t>
            </a:r>
            <a:r>
              <a:rPr lang="zh-CN" altLang="en-US" sz="3200" b="1">
                <a:latin typeface="Verdana" pitchFamily="34" charset="0"/>
              </a:rPr>
              <a:t>也常用大写的拉丁字母</a:t>
            </a:r>
            <a:r>
              <a:rPr lang="en-US" altLang="zh-CN" sz="3200" b="1">
                <a:latin typeface="Verdana" pitchFamily="34" charset="0"/>
              </a:rPr>
              <a:t>A</a:t>
            </a:r>
            <a:r>
              <a:rPr lang="zh-CN" altLang="en-US" sz="3200" b="1">
                <a:latin typeface="Verdana" pitchFamily="34" charset="0"/>
              </a:rPr>
              <a:t>、</a:t>
            </a:r>
            <a:r>
              <a:rPr lang="en-US" altLang="zh-CN" sz="3200" b="1">
                <a:latin typeface="Verdana" pitchFamily="34" charset="0"/>
              </a:rPr>
              <a:t>B</a:t>
            </a:r>
            <a:r>
              <a:rPr lang="zh-CN" altLang="en-US" sz="3200" b="1">
                <a:latin typeface="Verdana" pitchFamily="34" charset="0"/>
              </a:rPr>
              <a:t>、</a:t>
            </a:r>
            <a:r>
              <a:rPr lang="en-US" altLang="zh-CN" sz="3200" b="1">
                <a:latin typeface="Verdana" pitchFamily="34" charset="0"/>
              </a:rPr>
              <a:t>C</a:t>
            </a:r>
            <a:r>
              <a:rPr lang="en-US" altLang="zh-CN" sz="3200" b="1">
                <a:latin typeface="Arial"/>
              </a:rPr>
              <a:t>…</a:t>
            </a:r>
            <a:r>
              <a:rPr lang="zh-CN" altLang="en-US" sz="3200" b="1">
                <a:latin typeface="Verdana" pitchFamily="34" charset="0"/>
              </a:rPr>
              <a:t>表示集合</a:t>
            </a:r>
            <a:r>
              <a:rPr lang="en-US" altLang="zh-CN" sz="3200" b="1">
                <a:latin typeface="Verdana" pitchFamily="34" charset="0"/>
              </a:rPr>
              <a:t>.</a:t>
            </a:r>
          </a:p>
          <a:p>
            <a:r>
              <a:rPr lang="zh-CN" altLang="en-US" sz="3200" b="1">
                <a:latin typeface="Verdana" pitchFamily="34" charset="0"/>
              </a:rPr>
              <a:t>用小写的拉丁字母</a:t>
            </a:r>
            <a:r>
              <a:rPr lang="en-US" altLang="zh-CN" sz="3200" b="1">
                <a:latin typeface="Verdana" pitchFamily="34" charset="0"/>
              </a:rPr>
              <a:t>a,b,c</a:t>
            </a:r>
            <a:r>
              <a:rPr lang="en-US" altLang="zh-CN" sz="3200" b="1">
                <a:latin typeface="Arial"/>
              </a:rPr>
              <a:t>…</a:t>
            </a:r>
            <a:r>
              <a:rPr lang="zh-CN" altLang="en-US" sz="3200" b="1">
                <a:latin typeface="Verdana" pitchFamily="34" charset="0"/>
              </a:rPr>
              <a:t>表示元素</a:t>
            </a:r>
          </a:p>
        </p:txBody>
      </p:sp>
      <p:sp>
        <p:nvSpPr>
          <p:cNvPr id="51209" name="Text Box 9"/>
          <p:cNvSpPr txBox="1">
            <a:spLocks noChangeArrowheads="1"/>
          </p:cNvSpPr>
          <p:nvPr/>
        </p:nvSpPr>
        <p:spPr bwMode="auto">
          <a:xfrm>
            <a:off x="1600200" y="5653087"/>
            <a:ext cx="6934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Verdana" pitchFamily="34" charset="0"/>
              </a:rPr>
              <a:t>注</a:t>
            </a:r>
            <a:r>
              <a:rPr lang="en-US" altLang="zh-CN" sz="2800" b="1">
                <a:latin typeface="Verdana" pitchFamily="34" charset="0"/>
              </a:rPr>
              <a:t>:</a:t>
            </a:r>
            <a:r>
              <a:rPr lang="zh-CN" altLang="en-US" sz="2800" b="1">
                <a:latin typeface="Verdana" pitchFamily="34" charset="0"/>
              </a:rPr>
              <a:t>组成集合的元素可以是物</a:t>
            </a:r>
            <a:r>
              <a:rPr lang="en-US" altLang="zh-CN" sz="2800" b="1">
                <a:latin typeface="Verdana" pitchFamily="34" charset="0"/>
              </a:rPr>
              <a:t>,</a:t>
            </a:r>
            <a:r>
              <a:rPr lang="zh-CN" altLang="en-US" sz="2800" b="1">
                <a:latin typeface="Verdana" pitchFamily="34" charset="0"/>
              </a:rPr>
              <a:t>数</a:t>
            </a:r>
            <a:r>
              <a:rPr lang="en-US" altLang="zh-CN" sz="2800" b="1">
                <a:latin typeface="Verdana" pitchFamily="34" charset="0"/>
              </a:rPr>
              <a:t>,</a:t>
            </a:r>
            <a:r>
              <a:rPr lang="zh-CN" altLang="en-US" sz="2800" b="1">
                <a:latin typeface="Verdana" pitchFamily="34" charset="0"/>
              </a:rPr>
              <a:t>图</a:t>
            </a:r>
            <a:r>
              <a:rPr lang="en-US" altLang="zh-CN" sz="2800" b="1">
                <a:latin typeface="Verdana" pitchFamily="34" charset="0"/>
              </a:rPr>
              <a:t>,</a:t>
            </a:r>
            <a:r>
              <a:rPr lang="zh-CN" altLang="en-US" sz="2800" b="1">
                <a:latin typeface="Verdana" pitchFamily="34" charset="0"/>
              </a:rPr>
              <a:t>点等</a:t>
            </a: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5" grpId="0"/>
      <p:bldP spid="51206" grpId="0"/>
      <p:bldP spid="51208" grpId="0"/>
      <p:bldP spid="5120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152400" y="968514"/>
            <a:ext cx="4148243" cy="707886"/>
          </a:xfrm>
          <a:prstGeom prst="rect">
            <a:avLst/>
          </a:prstGeom>
        </p:spPr>
        <p:txBody>
          <a:bodyPr wrap="none" fromWordArt="1"/>
          <a:lstStyle>
            <a:defPPr>
              <a:defRPr lang="zh-CN"/>
            </a:defPPr>
            <a:lvl1pPr marL="0" algn="ctr" defTabSz="914400" eaLnBrk="1" latinLnBrk="0" hangingPunct="1">
              <a:defRPr sz="4000" b="1" kern="1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/>
              <a:t>集合三大特性：</a:t>
            </a: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304800" y="2768025"/>
            <a:ext cx="8534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 smtClean="0">
                <a:solidFill>
                  <a:srgbClr val="FF0000"/>
                </a:solidFill>
                <a:latin typeface="Times New Roman" pitchFamily="18" charset="0"/>
              </a:rPr>
              <a:t>( 2 ) 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互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itchFamily="18" charset="0"/>
              </a:rPr>
              <a:t>异性</a:t>
            </a:r>
            <a:r>
              <a:rPr kumimoji="1" lang="zh-CN" altLang="en-US" sz="3200" b="1" dirty="0">
                <a:solidFill>
                  <a:schemeClr val="bg2"/>
                </a:solidFill>
                <a:latin typeface="Times New Roman" pitchFamily="18" charset="0"/>
              </a:rPr>
              <a:t>：</a:t>
            </a:r>
            <a:r>
              <a:rPr kumimoji="1" lang="zh-CN" altLang="en-US" sz="3200" b="1" dirty="0">
                <a:latin typeface="Times New Roman" pitchFamily="18" charset="0"/>
              </a:rPr>
              <a:t>集合中的元素必须是互不相同的。</a:t>
            </a:r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76200" y="1878450"/>
            <a:ext cx="8686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（</a:t>
            </a:r>
            <a:r>
              <a:rPr kumimoji="1" lang="en-US" altLang="zh-CN" sz="3200" b="1" dirty="0">
                <a:solidFill>
                  <a:srgbClr val="FF0000"/>
                </a:solidFill>
                <a:latin typeface="Times New Roman" pitchFamily="18" charset="0"/>
              </a:rPr>
              <a:t>1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itchFamily="18" charset="0"/>
              </a:rPr>
              <a:t>）确定性</a:t>
            </a:r>
            <a:r>
              <a:rPr kumimoji="1" lang="zh-CN" altLang="en-US" sz="3200" b="1" dirty="0">
                <a:solidFill>
                  <a:schemeClr val="bg2"/>
                </a:solidFill>
                <a:latin typeface="Times New Roman" pitchFamily="18" charset="0"/>
              </a:rPr>
              <a:t>：</a:t>
            </a:r>
            <a:r>
              <a:rPr kumimoji="1" lang="zh-CN" altLang="en-US" sz="3200" b="1" dirty="0">
                <a:latin typeface="Times New Roman" pitchFamily="18" charset="0"/>
              </a:rPr>
              <a:t>集合中的元素必须是确定的．</a:t>
            </a:r>
          </a:p>
        </p:txBody>
      </p:sp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685800" y="4572000"/>
            <a:ext cx="8077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400" b="1">
                <a:solidFill>
                  <a:schemeClr val="bg2"/>
                </a:solidFill>
                <a:latin typeface="Times New Roman" pitchFamily="18" charset="0"/>
              </a:rPr>
              <a:t>    </a:t>
            </a:r>
            <a:endParaRPr kumimoji="1" lang="en-US" altLang="zh-CN" sz="2400">
              <a:latin typeface="Times New Roman" pitchFamily="18" charset="0"/>
            </a:endParaRPr>
          </a:p>
        </p:txBody>
      </p:sp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304800" y="3581400"/>
            <a:ext cx="8385629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3200" b="1" dirty="0" smtClean="0">
                <a:solidFill>
                  <a:srgbClr val="FF0000"/>
                </a:solidFill>
                <a:latin typeface="Times New Roman" pitchFamily="18" charset="0"/>
              </a:rPr>
              <a:t>( 3 ) 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无序性</a:t>
            </a:r>
            <a:r>
              <a:rPr kumimoji="1" lang="zh-CN" altLang="en-US" sz="3200" b="1" dirty="0">
                <a:solidFill>
                  <a:schemeClr val="bg2"/>
                </a:solidFill>
                <a:latin typeface="Times New Roman" pitchFamily="18" charset="0"/>
              </a:rPr>
              <a:t>：</a:t>
            </a:r>
            <a:r>
              <a:rPr kumimoji="1" lang="zh-CN" altLang="en-US" sz="3200" b="1" dirty="0">
                <a:latin typeface="Times New Roman" pitchFamily="18" charset="0"/>
              </a:rPr>
              <a:t>集合中的元素是无先后顺序的．</a:t>
            </a:r>
          </a:p>
          <a:p>
            <a:r>
              <a:rPr kumimoji="1" lang="zh-CN" altLang="en-US" sz="3200" b="1" dirty="0">
                <a:latin typeface="Times New Roman" pitchFamily="18" charset="0"/>
              </a:rPr>
              <a:t> 集合中的任何两个元素都可以交换位置．</a:t>
            </a: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1981200" y="4784725"/>
            <a:ext cx="70104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b="1"/>
              <a:t>只要构成两个集合的元素是一样的，我们就称这两个集合是</a:t>
            </a:r>
            <a:r>
              <a:rPr kumimoji="1" lang="zh-CN" altLang="en-US" sz="3200" b="1">
                <a:solidFill>
                  <a:schemeClr val="tx2"/>
                </a:solidFill>
              </a:rPr>
              <a:t>相等</a:t>
            </a:r>
            <a:r>
              <a:rPr kumimoji="1" lang="zh-CN" altLang="en-US" sz="3200" b="1"/>
              <a:t>的</a:t>
            </a:r>
            <a:r>
              <a:rPr kumimoji="1" lang="zh-CN" altLang="en-US" sz="320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utoUpdateAnimBg="0"/>
      <p:bldP spid="36869" grpId="0" autoUpdateAnimBg="0"/>
      <p:bldP spid="36871" grpId="0"/>
      <p:bldP spid="3687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533400" y="2057400"/>
            <a:ext cx="815340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/>
            <a:r>
              <a:rPr lang="zh-CN" altLang="en-US" sz="3600" b="1"/>
              <a:t>判断以下元素的全体是否组成集合，并说明理由；</a:t>
            </a:r>
          </a:p>
          <a:p>
            <a:pPr marL="800100" lvl="1" indent="-342900"/>
            <a:r>
              <a:rPr lang="en-US" altLang="zh-CN" sz="3600" b="1"/>
              <a:t>(1)  </a:t>
            </a:r>
            <a:r>
              <a:rPr lang="zh-CN" altLang="en-US" sz="3600" b="1"/>
              <a:t>大于</a:t>
            </a:r>
            <a:r>
              <a:rPr lang="en-US" altLang="zh-CN" sz="3600" b="1"/>
              <a:t>3</a:t>
            </a:r>
            <a:r>
              <a:rPr lang="zh-CN" altLang="en-US" sz="3600" b="1"/>
              <a:t>小于</a:t>
            </a:r>
            <a:r>
              <a:rPr lang="en-US" altLang="zh-CN" sz="3600" b="1"/>
              <a:t>11</a:t>
            </a:r>
            <a:r>
              <a:rPr lang="zh-CN" altLang="en-US" sz="3600" b="1"/>
              <a:t>的偶数；</a:t>
            </a:r>
          </a:p>
          <a:p>
            <a:pPr marL="800100" lvl="1" indent="-342900"/>
            <a:r>
              <a:rPr lang="en-US" altLang="zh-CN" sz="3600" b="1"/>
              <a:t>(2)  </a:t>
            </a:r>
            <a:r>
              <a:rPr lang="zh-CN" altLang="en-US" sz="3600" b="1"/>
              <a:t>我国的小河流。</a:t>
            </a:r>
          </a:p>
        </p:txBody>
      </p:sp>
      <p:sp>
        <p:nvSpPr>
          <p:cNvPr id="7175" name="Text Box 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33400" y="1197114"/>
            <a:ext cx="1749425" cy="707886"/>
          </a:xfrm>
          <a:prstGeom prst="rect">
            <a:avLst/>
          </a:prstGeom>
        </p:spPr>
        <p:txBody>
          <a:bodyPr wrap="none" fromWordArt="1"/>
          <a:lstStyle>
            <a:defPPr>
              <a:defRPr lang="zh-CN"/>
            </a:defPPr>
            <a:lvl1pPr marL="0" algn="ctr" defTabSz="914400" eaLnBrk="1" latinLnBrk="0" hangingPunct="1">
              <a:defRPr sz="4000" b="1" kern="1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>
                <a:solidFill>
                  <a:srgbClr val="00B050"/>
                </a:solidFill>
              </a:rPr>
              <a:t>思考：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2"/>
          <p:cNvSpPr txBox="1">
            <a:spLocks noChangeArrowheads="1"/>
          </p:cNvSpPr>
          <p:nvPr/>
        </p:nvSpPr>
        <p:spPr bwMode="auto">
          <a:xfrm>
            <a:off x="1116013" y="1719263"/>
            <a:ext cx="626427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Verdana" pitchFamily="34" charset="0"/>
              </a:rPr>
              <a:t>中国的直辖市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Verdana" pitchFamily="34" charset="0"/>
              </a:rPr>
              <a:t>身材较高的人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Verdana" pitchFamily="34" charset="0"/>
              </a:rPr>
              <a:t>著名的数学家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Verdana" pitchFamily="34" charset="0"/>
              </a:rPr>
              <a:t>高一</a:t>
            </a:r>
            <a:r>
              <a:rPr lang="en-US" altLang="zh-CN" sz="2400" b="1">
                <a:latin typeface="Verdana" pitchFamily="34" charset="0"/>
              </a:rPr>
              <a:t>(5)</a:t>
            </a:r>
            <a:r>
              <a:rPr lang="zh-CN" altLang="en-US" sz="2400" b="1">
                <a:latin typeface="Verdana" pitchFamily="34" charset="0"/>
              </a:rPr>
              <a:t>班眼睛很近视的同学</a:t>
            </a:r>
          </a:p>
          <a:p>
            <a:pPr>
              <a:spcBef>
                <a:spcPct val="50000"/>
              </a:spcBef>
            </a:pPr>
            <a:endParaRPr lang="en-US" altLang="zh-CN" sz="2400" b="1">
              <a:latin typeface="Verdana" pitchFamily="34" charset="0"/>
            </a:endParaRPr>
          </a:p>
        </p:txBody>
      </p:sp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827088" y="927100"/>
            <a:ext cx="5616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Verdana" pitchFamily="34" charset="0"/>
              </a:rPr>
              <a:t>判断下列例子能否构成集合</a:t>
            </a:r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900113" y="4311650"/>
            <a:ext cx="763428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66"/>
                </a:solidFill>
                <a:latin typeface="Verdana" pitchFamily="34" charset="0"/>
              </a:rPr>
              <a:t>注</a:t>
            </a:r>
            <a:r>
              <a:rPr lang="en-US" altLang="zh-CN" sz="2800" b="1">
                <a:solidFill>
                  <a:srgbClr val="FF0066"/>
                </a:solidFill>
                <a:latin typeface="Verdana" pitchFamily="34" charset="0"/>
              </a:rPr>
              <a:t>:</a:t>
            </a:r>
            <a:r>
              <a:rPr lang="zh-CN" altLang="en-US" sz="2800" b="1">
                <a:latin typeface="Verdana" pitchFamily="34" charset="0"/>
              </a:rPr>
              <a:t>像</a:t>
            </a:r>
            <a:r>
              <a:rPr lang="zh-CN" altLang="en-US" sz="2800" b="1">
                <a:latin typeface="Arial"/>
              </a:rPr>
              <a:t>”</a:t>
            </a:r>
            <a:r>
              <a:rPr lang="zh-CN" altLang="en-US" sz="2800" b="1">
                <a:latin typeface="Verdana" pitchFamily="34" charset="0"/>
              </a:rPr>
              <a:t>很</a:t>
            </a:r>
            <a:r>
              <a:rPr lang="zh-CN" altLang="en-US" sz="2800" b="1">
                <a:latin typeface="Arial"/>
              </a:rPr>
              <a:t>”</a:t>
            </a:r>
            <a:r>
              <a:rPr lang="en-US" altLang="zh-CN" sz="2800" b="1">
                <a:latin typeface="Verdana" pitchFamily="34" charset="0"/>
              </a:rPr>
              <a:t>,</a:t>
            </a:r>
            <a:r>
              <a:rPr lang="en-US" altLang="zh-CN" sz="2800" b="1">
                <a:latin typeface="Arial"/>
              </a:rPr>
              <a:t>”</a:t>
            </a:r>
            <a:r>
              <a:rPr lang="zh-CN" altLang="en-US" sz="2800" b="1">
                <a:latin typeface="Verdana" pitchFamily="34" charset="0"/>
              </a:rPr>
              <a:t>非常</a:t>
            </a:r>
            <a:r>
              <a:rPr lang="zh-CN" altLang="en-US" sz="2800" b="1">
                <a:latin typeface="Arial"/>
              </a:rPr>
              <a:t>”</a:t>
            </a:r>
            <a:r>
              <a:rPr lang="en-US" altLang="zh-CN" sz="2800" b="1">
                <a:latin typeface="Verdana" pitchFamily="34" charset="0"/>
              </a:rPr>
              <a:t>,</a:t>
            </a:r>
            <a:r>
              <a:rPr lang="en-US" altLang="zh-CN" sz="2800" b="1">
                <a:latin typeface="Arial"/>
              </a:rPr>
              <a:t>”</a:t>
            </a:r>
            <a:r>
              <a:rPr lang="zh-CN" altLang="en-US" sz="2800" b="1">
                <a:latin typeface="Verdana" pitchFamily="34" charset="0"/>
              </a:rPr>
              <a:t>比较</a:t>
            </a:r>
            <a:r>
              <a:rPr lang="zh-CN" altLang="en-US" sz="2800" b="1">
                <a:latin typeface="Arial"/>
              </a:rPr>
              <a:t>”</a:t>
            </a:r>
            <a:r>
              <a:rPr lang="zh-CN" altLang="en-US" sz="2800" b="1">
                <a:latin typeface="Verdana" pitchFamily="34" charset="0"/>
              </a:rPr>
              <a:t>这些</a:t>
            </a:r>
            <a:r>
              <a:rPr lang="zh-CN" altLang="en-US" sz="2800" b="1">
                <a:solidFill>
                  <a:srgbClr val="FF0066"/>
                </a:solidFill>
                <a:latin typeface="Verdana" pitchFamily="34" charset="0"/>
              </a:rPr>
              <a:t>不确定</a:t>
            </a:r>
            <a:r>
              <a:rPr lang="zh-CN" altLang="en-US" sz="2800" b="1">
                <a:latin typeface="Verdana" pitchFamily="34" charset="0"/>
              </a:rPr>
              <a:t>的词都不能构成集合</a:t>
            </a:r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5292725" y="1646238"/>
            <a:ext cx="863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Verdana" pitchFamily="34" charset="0"/>
              </a:rPr>
              <a:t>√</a:t>
            </a:r>
          </a:p>
        </p:txBody>
      </p:sp>
      <p:sp>
        <p:nvSpPr>
          <p:cNvPr id="52230" name="Text Box 6"/>
          <p:cNvSpPr txBox="1">
            <a:spLocks noChangeArrowheads="1"/>
          </p:cNvSpPr>
          <p:nvPr/>
        </p:nvSpPr>
        <p:spPr bwMode="auto">
          <a:xfrm>
            <a:off x="5364163" y="2293938"/>
            <a:ext cx="863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Verdana" pitchFamily="34" charset="0"/>
              </a:rPr>
              <a:t>×</a:t>
            </a:r>
          </a:p>
        </p:txBody>
      </p:sp>
      <p:sp>
        <p:nvSpPr>
          <p:cNvPr id="52231" name="Text Box 7"/>
          <p:cNvSpPr txBox="1">
            <a:spLocks noChangeArrowheads="1"/>
          </p:cNvSpPr>
          <p:nvPr/>
        </p:nvSpPr>
        <p:spPr bwMode="auto">
          <a:xfrm>
            <a:off x="5364163" y="2727325"/>
            <a:ext cx="863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Verdana" pitchFamily="34" charset="0"/>
              </a:rPr>
              <a:t>×</a:t>
            </a:r>
          </a:p>
        </p:txBody>
      </p:sp>
      <p:sp>
        <p:nvSpPr>
          <p:cNvPr id="52232" name="Text Box 8"/>
          <p:cNvSpPr txBox="1">
            <a:spLocks noChangeArrowheads="1"/>
          </p:cNvSpPr>
          <p:nvPr/>
        </p:nvSpPr>
        <p:spPr bwMode="auto">
          <a:xfrm>
            <a:off x="5435600" y="3302000"/>
            <a:ext cx="863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Verdana" pitchFamily="34" charset="0"/>
              </a:rPr>
              <a:t>×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52227" grpId="0"/>
      <p:bldP spid="52228" grpId="0"/>
      <p:bldP spid="52229" grpId="0"/>
      <p:bldP spid="52230" grpId="0"/>
      <p:bldP spid="52231" grpId="0"/>
      <p:bldP spid="522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1066800" y="968514"/>
            <a:ext cx="2749471" cy="707886"/>
          </a:xfrm>
          <a:prstGeom prst="rect">
            <a:avLst/>
          </a:prstGeom>
        </p:spPr>
        <p:txBody>
          <a:bodyPr wrap="none" fromWordArt="1"/>
          <a:lstStyle/>
          <a:p>
            <a:pPr algn="ctr"/>
            <a:r>
              <a:rPr lang="zh-CN" altLang="en-US" sz="4000" b="1" kern="10" dirty="0">
                <a:ln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重要数集：</a:t>
            </a: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1074738" y="1828800"/>
            <a:ext cx="50212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solidFill>
                  <a:srgbClr val="FF0000"/>
                </a:solidFill>
                <a:latin typeface="Times New Roman" pitchFamily="18" charset="0"/>
              </a:rPr>
              <a:t>(1) </a:t>
            </a:r>
            <a:r>
              <a:rPr kumimoji="1" lang="en-US" altLang="zh-CN" sz="3600" b="1" dirty="0">
                <a:solidFill>
                  <a:schemeClr val="hlink"/>
                </a:solidFill>
                <a:latin typeface="Times New Roman" pitchFamily="18" charset="0"/>
              </a:rPr>
              <a:t>N</a:t>
            </a:r>
            <a:r>
              <a:rPr kumimoji="1" lang="en-US" altLang="zh-CN" sz="3600" b="1" dirty="0">
                <a:solidFill>
                  <a:schemeClr val="bg2"/>
                </a:solidFill>
                <a:latin typeface="Times New Roman" pitchFamily="18" charset="0"/>
              </a:rPr>
              <a:t>:  </a:t>
            </a:r>
            <a:r>
              <a:rPr kumimoji="1" lang="zh-CN" altLang="en-US" sz="3600" b="1" dirty="0">
                <a:latin typeface="Times New Roman" pitchFamily="18" charset="0"/>
              </a:rPr>
              <a:t>自然数集</a:t>
            </a:r>
            <a:r>
              <a:rPr kumimoji="1" lang="en-US" altLang="zh-CN" sz="3600" b="1" dirty="0">
                <a:solidFill>
                  <a:schemeClr val="bg2"/>
                </a:solidFill>
                <a:latin typeface="Times New Roman" pitchFamily="18" charset="0"/>
              </a:rPr>
              <a:t>(</a:t>
            </a:r>
            <a:r>
              <a:rPr kumimoji="1" lang="zh-CN" altLang="en-US" sz="3600" b="1" dirty="0">
                <a:solidFill>
                  <a:srgbClr val="FF0000"/>
                </a:solidFill>
                <a:latin typeface="Times New Roman" pitchFamily="18" charset="0"/>
              </a:rPr>
              <a:t>含</a:t>
            </a:r>
            <a:r>
              <a:rPr kumimoji="1" lang="en-US" altLang="zh-CN" sz="3600" b="1" dirty="0">
                <a:solidFill>
                  <a:srgbClr val="FF0000"/>
                </a:solidFill>
                <a:latin typeface="Times New Roman" pitchFamily="18" charset="0"/>
              </a:rPr>
              <a:t>0</a:t>
            </a:r>
            <a:r>
              <a:rPr kumimoji="1" lang="en-US" altLang="zh-CN" sz="3600" b="1" dirty="0">
                <a:solidFill>
                  <a:schemeClr val="bg2"/>
                </a:solidFill>
                <a:latin typeface="Times New Roman" pitchFamily="18" charset="0"/>
              </a:rPr>
              <a:t>)</a:t>
            </a:r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1023938" y="3276600"/>
            <a:ext cx="61388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solidFill>
                  <a:srgbClr val="FF0000"/>
                </a:solidFill>
                <a:latin typeface="Times New Roman" pitchFamily="18" charset="0"/>
              </a:rPr>
              <a:t>(2) </a:t>
            </a:r>
            <a:r>
              <a:rPr lang="en-US" altLang="zh-CN" sz="3200" b="1" dirty="0">
                <a:solidFill>
                  <a:srgbClr val="FF66FF"/>
                </a:solidFill>
              </a:rPr>
              <a:t>N</a:t>
            </a:r>
            <a:r>
              <a:rPr lang="zh-CN" altLang="en-US" sz="3200" b="1" baseline="-25000" dirty="0">
                <a:solidFill>
                  <a:srgbClr val="FF66FF"/>
                </a:solidFill>
              </a:rPr>
              <a:t>＋</a:t>
            </a:r>
            <a:r>
              <a:rPr lang="zh-CN" altLang="en-US" sz="3200" b="1" dirty="0">
                <a:solidFill>
                  <a:srgbClr val="FF66FF"/>
                </a:solidFill>
              </a:rPr>
              <a:t>或</a:t>
            </a:r>
            <a:r>
              <a:rPr lang="en-US" altLang="zh-CN" sz="3200" b="1" dirty="0">
                <a:solidFill>
                  <a:srgbClr val="FF66FF"/>
                </a:solidFill>
              </a:rPr>
              <a:t>N</a:t>
            </a:r>
            <a:r>
              <a:rPr lang="en-US" altLang="zh-CN" sz="3200" b="1" baseline="30000" dirty="0">
                <a:solidFill>
                  <a:srgbClr val="FF66FF"/>
                </a:solidFill>
              </a:rPr>
              <a:t>﹡</a:t>
            </a:r>
            <a:r>
              <a:rPr lang="en-US" altLang="zh-CN" sz="3200" dirty="0">
                <a:solidFill>
                  <a:srgbClr val="FF0000"/>
                </a:solidFill>
              </a:rPr>
              <a:t> </a:t>
            </a:r>
            <a:r>
              <a:rPr kumimoji="1" lang="en-US" altLang="zh-CN" sz="3200" b="1" dirty="0">
                <a:solidFill>
                  <a:srgbClr val="FF0000"/>
                </a:solidFill>
                <a:latin typeface="Times New Roman" pitchFamily="18" charset="0"/>
              </a:rPr>
              <a:t>:   </a:t>
            </a:r>
            <a:r>
              <a:rPr kumimoji="1" lang="zh-CN" altLang="en-US" sz="3200" b="1" dirty="0">
                <a:latin typeface="Times New Roman" pitchFamily="18" charset="0"/>
              </a:rPr>
              <a:t>正整数集</a:t>
            </a:r>
            <a:r>
              <a:rPr kumimoji="1" lang="en-US" altLang="zh-CN" sz="3200" b="1" dirty="0">
                <a:solidFill>
                  <a:srgbClr val="FF0000"/>
                </a:solidFill>
                <a:latin typeface="Times New Roman" pitchFamily="18" charset="0"/>
              </a:rPr>
              <a:t>(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itchFamily="18" charset="0"/>
              </a:rPr>
              <a:t>不含</a:t>
            </a:r>
            <a:r>
              <a:rPr kumimoji="1" lang="en-US" altLang="zh-CN" sz="3200" b="1" dirty="0">
                <a:solidFill>
                  <a:srgbClr val="FF0000"/>
                </a:solidFill>
                <a:latin typeface="Times New Roman" pitchFamily="18" charset="0"/>
              </a:rPr>
              <a:t>0)</a:t>
            </a:r>
          </a:p>
        </p:txBody>
      </p: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1023938" y="4016514"/>
            <a:ext cx="299953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solidFill>
                  <a:srgbClr val="FF0000"/>
                </a:solidFill>
                <a:latin typeface="Times New Roman" pitchFamily="18" charset="0"/>
              </a:rPr>
              <a:t>(3) Z</a:t>
            </a:r>
            <a:r>
              <a:rPr kumimoji="1" lang="zh-CN" altLang="en-US" sz="3600" b="1" dirty="0">
                <a:solidFill>
                  <a:schemeClr val="bg2"/>
                </a:solidFill>
                <a:latin typeface="Times New Roman" pitchFamily="18" charset="0"/>
              </a:rPr>
              <a:t>：</a:t>
            </a:r>
            <a:r>
              <a:rPr kumimoji="1" lang="zh-CN" altLang="en-US" sz="3600" b="1" dirty="0">
                <a:latin typeface="Times New Roman" pitchFamily="18" charset="0"/>
              </a:rPr>
              <a:t>整数集</a:t>
            </a:r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998538" y="4658142"/>
            <a:ext cx="35141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3600" b="1" dirty="0">
                <a:solidFill>
                  <a:srgbClr val="FF0000"/>
                </a:solidFill>
                <a:latin typeface="Times New Roman" pitchFamily="18" charset="0"/>
              </a:rPr>
              <a:t>(4) Q</a:t>
            </a:r>
            <a:r>
              <a:rPr kumimoji="1" lang="zh-CN" altLang="en-US" sz="3600" b="1" dirty="0">
                <a:solidFill>
                  <a:schemeClr val="bg2"/>
                </a:solidFill>
                <a:latin typeface="Times New Roman" pitchFamily="18" charset="0"/>
              </a:rPr>
              <a:t>：</a:t>
            </a:r>
            <a:r>
              <a:rPr kumimoji="1" lang="zh-CN" altLang="en-US" sz="3600" b="1" dirty="0">
                <a:latin typeface="Times New Roman" pitchFamily="18" charset="0"/>
              </a:rPr>
              <a:t>有理数集</a:t>
            </a:r>
          </a:p>
        </p:txBody>
      </p:sp>
      <p:sp>
        <p:nvSpPr>
          <p:cNvPr id="38919" name="Rectangle 7"/>
          <p:cNvSpPr>
            <a:spLocks noChangeArrowheads="1"/>
          </p:cNvSpPr>
          <p:nvPr/>
        </p:nvSpPr>
        <p:spPr bwMode="auto">
          <a:xfrm>
            <a:off x="1023938" y="5267742"/>
            <a:ext cx="30251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solidFill>
                  <a:srgbClr val="FF0000"/>
                </a:solidFill>
                <a:latin typeface="Times New Roman" pitchFamily="18" charset="0"/>
              </a:rPr>
              <a:t>(5) R</a:t>
            </a:r>
            <a:r>
              <a:rPr kumimoji="1" lang="zh-CN" altLang="en-US" sz="3600" b="1" dirty="0">
                <a:solidFill>
                  <a:schemeClr val="bg2"/>
                </a:solidFill>
                <a:latin typeface="Times New Roman" pitchFamily="18" charset="0"/>
              </a:rPr>
              <a:t>：</a:t>
            </a:r>
            <a:r>
              <a:rPr kumimoji="1" lang="zh-CN" altLang="en-US" sz="3600" b="1" dirty="0">
                <a:latin typeface="Times New Roman" pitchFamily="18" charset="0"/>
              </a:rPr>
              <a:t>实数集</a:t>
            </a:r>
          </a:p>
        </p:txBody>
      </p:sp>
      <p:sp>
        <p:nvSpPr>
          <p:cNvPr id="38920" name="Rectangle 8"/>
          <p:cNvSpPr>
            <a:spLocks noChangeArrowheads="1"/>
          </p:cNvSpPr>
          <p:nvPr/>
        </p:nvSpPr>
        <p:spPr bwMode="auto">
          <a:xfrm>
            <a:off x="2719388" y="2590800"/>
            <a:ext cx="296427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Times New Roman" pitchFamily="18" charset="0"/>
              </a:rPr>
              <a:t>即非负整数集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906587"/>
            <a:ext cx="7924800" cy="129540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3600"/>
              <a:t>（</a:t>
            </a:r>
            <a:r>
              <a:rPr lang="en-US" altLang="zh-CN" sz="3600"/>
              <a:t>1</a:t>
            </a:r>
            <a:r>
              <a:rPr lang="zh-CN" altLang="en-US" sz="3600"/>
              <a:t>）属于</a:t>
            </a:r>
            <a:r>
              <a:rPr lang="en-US" altLang="zh-CN" sz="3600"/>
              <a:t>(belong to)</a:t>
            </a:r>
            <a:r>
              <a:rPr lang="zh-CN" altLang="en-US" sz="3600"/>
              <a:t>：如果</a:t>
            </a:r>
            <a:r>
              <a:rPr lang="en-US" altLang="zh-CN" sz="3600"/>
              <a:t>a</a:t>
            </a:r>
            <a:r>
              <a:rPr lang="zh-CN" altLang="en-US" sz="3600"/>
              <a:t>是集合</a:t>
            </a:r>
            <a:r>
              <a:rPr lang="en-US" altLang="zh-CN" sz="3600"/>
              <a:t>A</a:t>
            </a:r>
            <a:r>
              <a:rPr lang="zh-CN" altLang="en-US" sz="3600"/>
              <a:t>的元素，就说</a:t>
            </a:r>
            <a:r>
              <a:rPr lang="en-US" altLang="zh-CN" sz="3600"/>
              <a:t>a</a:t>
            </a:r>
            <a:r>
              <a:rPr lang="zh-CN" altLang="en-US" sz="3600"/>
              <a:t>属于</a:t>
            </a:r>
            <a:r>
              <a:rPr lang="en-US" altLang="zh-CN" sz="3600"/>
              <a:t>A</a:t>
            </a:r>
            <a:r>
              <a:rPr lang="zh-CN" altLang="en-US" sz="3600"/>
              <a:t>，记作</a:t>
            </a:r>
            <a:r>
              <a:rPr lang="en-US" altLang="zh-CN" sz="3600"/>
              <a:t>a∈A</a:t>
            </a: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533400" y="3506787"/>
            <a:ext cx="802163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600"/>
              <a:t>（</a:t>
            </a:r>
            <a:r>
              <a:rPr lang="en-US" altLang="zh-CN" sz="3600"/>
              <a:t>2</a:t>
            </a:r>
            <a:r>
              <a:rPr lang="zh-CN" altLang="en-US" sz="3600"/>
              <a:t>）不属于</a:t>
            </a:r>
            <a:r>
              <a:rPr lang="en-US" altLang="zh-CN" sz="3600"/>
              <a:t>(not belong to)</a:t>
            </a:r>
            <a:r>
              <a:rPr lang="zh-CN" altLang="en-US" sz="3600"/>
              <a:t>：如果</a:t>
            </a:r>
            <a:r>
              <a:rPr lang="en-US" altLang="zh-CN" sz="3600"/>
              <a:t>a</a:t>
            </a:r>
            <a:r>
              <a:rPr lang="zh-CN" altLang="en-US" sz="3600"/>
              <a:t>不是集合</a:t>
            </a:r>
            <a:r>
              <a:rPr lang="en-US" altLang="zh-CN" sz="3600"/>
              <a:t>A</a:t>
            </a:r>
            <a:r>
              <a:rPr lang="zh-CN" altLang="en-US" sz="3600"/>
              <a:t>的元素，就说</a:t>
            </a:r>
            <a:r>
              <a:rPr lang="en-US" altLang="zh-CN" sz="3600"/>
              <a:t>a</a:t>
            </a:r>
            <a:r>
              <a:rPr lang="zh-CN" altLang="en-US" sz="3600"/>
              <a:t>不属于</a:t>
            </a:r>
            <a:r>
              <a:rPr lang="en-US" altLang="zh-CN" sz="3600"/>
              <a:t>A</a:t>
            </a:r>
            <a:r>
              <a:rPr lang="zh-CN" altLang="en-US" sz="3600"/>
              <a:t>，记作</a:t>
            </a: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609600" y="863600"/>
            <a:ext cx="49482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FontTx/>
              <a:buChar char="•"/>
            </a:pPr>
            <a:r>
              <a:rPr lang="zh-CN" altLang="en-US" sz="4000" b="1">
                <a:solidFill>
                  <a:schemeClr val="tx2"/>
                </a:solidFill>
              </a:rPr>
              <a:t>元素对于集合的关系</a:t>
            </a:r>
          </a:p>
        </p:txBody>
      </p:sp>
      <p:graphicFrame>
        <p:nvGraphicFramePr>
          <p:cNvPr id="3789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637959211"/>
              </p:ext>
            </p:extLst>
          </p:nvPr>
        </p:nvGraphicFramePr>
        <p:xfrm>
          <a:off x="685800" y="4725987"/>
          <a:ext cx="1600200" cy="760413"/>
        </p:xfrm>
        <a:graphic>
          <a:graphicData uri="http://schemas.openxmlformats.org/presentationml/2006/ole">
            <p:oleObj spid="_x0000_s37897" name="Equation" r:id="rId4" imgW="380670" imgH="177646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27" name="Group 19"/>
          <p:cNvGrpSpPr>
            <a:grpSpLocks/>
          </p:cNvGrpSpPr>
          <p:nvPr/>
        </p:nvGrpSpPr>
        <p:grpSpPr bwMode="auto">
          <a:xfrm>
            <a:off x="817563" y="1524000"/>
            <a:ext cx="7488237" cy="4586288"/>
            <a:chOff x="384" y="144"/>
            <a:chExt cx="4717" cy="2889"/>
          </a:xfrm>
        </p:grpSpPr>
        <p:sp>
          <p:nvSpPr>
            <p:cNvPr id="17412" name="Text Box 4"/>
            <p:cNvSpPr txBox="1">
              <a:spLocks noChangeArrowheads="1"/>
            </p:cNvSpPr>
            <p:nvPr/>
          </p:nvSpPr>
          <p:spPr bwMode="auto">
            <a:xfrm>
              <a:off x="384" y="144"/>
              <a:ext cx="4717" cy="28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342900" indent="-342900"/>
              <a:r>
                <a:rPr lang="en-US" altLang="zh-CN" sz="4000" b="1" dirty="0">
                  <a:solidFill>
                    <a:srgbClr val="0000FF"/>
                  </a:solidFill>
                  <a:latin typeface="宋体" pitchFamily="2" charset="-122"/>
                </a:rPr>
                <a:t>      </a:t>
              </a:r>
              <a:r>
                <a:rPr lang="zh-CN" altLang="en-US" sz="3600" b="1" dirty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用符号</a:t>
              </a:r>
              <a:r>
                <a:rPr lang="zh-CN" altLang="en-US" sz="3600" b="1" dirty="0">
                  <a:solidFill>
                    <a:srgbClr val="0000FF"/>
                  </a:solidFill>
                  <a:latin typeface="宋体"/>
                  <a:ea typeface="黑体" pitchFamily="49" charset="-122"/>
                </a:rPr>
                <a:t>“</a:t>
              </a:r>
              <a:r>
                <a:rPr lang="zh-CN" altLang="en-US" sz="3600" b="1" dirty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∈</a:t>
              </a:r>
              <a:r>
                <a:rPr lang="zh-CN" altLang="en-US" sz="3600" b="1" dirty="0">
                  <a:solidFill>
                    <a:srgbClr val="0000FF"/>
                  </a:solidFill>
                  <a:latin typeface="宋体"/>
                  <a:ea typeface="黑体" pitchFamily="49" charset="-122"/>
                </a:rPr>
                <a:t>”</a:t>
              </a:r>
              <a:r>
                <a:rPr lang="zh-CN" altLang="en-US" sz="3600" b="1" dirty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或</a:t>
              </a:r>
              <a:r>
                <a:rPr lang="zh-CN" altLang="en-US" sz="3600" b="1" dirty="0">
                  <a:solidFill>
                    <a:srgbClr val="0000FF"/>
                  </a:solidFill>
                  <a:latin typeface="宋体"/>
                  <a:ea typeface="黑体" pitchFamily="49" charset="-122"/>
                </a:rPr>
                <a:t>“</a:t>
              </a:r>
              <a:r>
                <a:rPr lang="zh-CN" altLang="en-US" sz="3600" b="1" dirty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  </a:t>
              </a:r>
              <a:r>
                <a:rPr lang="zh-CN" altLang="en-US" sz="3600" b="1" dirty="0">
                  <a:solidFill>
                    <a:srgbClr val="0000FF"/>
                  </a:solidFill>
                  <a:latin typeface="宋体"/>
                  <a:ea typeface="黑体" pitchFamily="49" charset="-122"/>
                </a:rPr>
                <a:t>”</a:t>
              </a:r>
              <a:endParaRPr lang="zh-CN" altLang="en-US" sz="36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endParaRPr>
            </a:p>
            <a:p>
              <a:pPr marL="342900" indent="-342900"/>
              <a:r>
                <a:rPr lang="zh-CN" altLang="en-US" sz="3600" b="1" dirty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      填空：</a:t>
              </a:r>
            </a:p>
            <a:p>
              <a:pPr marL="342900" indent="-342900"/>
              <a:r>
                <a:rPr lang="zh-CN" altLang="en-US" sz="3600" b="1" dirty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  </a:t>
              </a:r>
              <a:r>
                <a:rPr lang="en-US" altLang="zh-CN" sz="3600" b="1" dirty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(1)  3.14_______Q </a:t>
              </a:r>
            </a:p>
            <a:p>
              <a:pPr marL="342900" indent="-342900"/>
              <a:r>
                <a:rPr lang="en-US" altLang="zh-CN" sz="3600" b="1" dirty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  (2)  π_______Q           </a:t>
              </a:r>
            </a:p>
            <a:p>
              <a:pPr marL="342900" indent="-342900"/>
              <a:r>
                <a:rPr lang="en-US" altLang="zh-CN" sz="3600" b="1" dirty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  (3)  0_______N</a:t>
              </a:r>
            </a:p>
            <a:p>
              <a:pPr marL="342900" indent="-342900"/>
              <a:r>
                <a:rPr lang="en-US" altLang="zh-CN" sz="3600" b="1" dirty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  (4)  0_______N+           </a:t>
              </a:r>
            </a:p>
            <a:p>
              <a:pPr marL="342900" indent="-342900"/>
              <a:r>
                <a:rPr lang="en-US" altLang="zh-CN" sz="3600" b="1" dirty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  (5)  (-0.5)</a:t>
              </a:r>
              <a:r>
                <a:rPr lang="en-US" altLang="zh-CN" sz="3600" b="1" baseline="30000" dirty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0</a:t>
              </a:r>
              <a:r>
                <a:rPr lang="en-US" altLang="zh-CN" sz="3600" b="1" dirty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_______Z </a:t>
              </a:r>
            </a:p>
            <a:p>
              <a:pPr marL="342900" indent="-342900"/>
              <a:r>
                <a:rPr lang="en-US" altLang="zh-CN" sz="3600" b="1" dirty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  (6)  2_______R</a:t>
              </a:r>
            </a:p>
          </p:txBody>
        </p:sp>
        <p:graphicFrame>
          <p:nvGraphicFramePr>
            <p:cNvPr id="17413" name="Object 5"/>
            <p:cNvGraphicFramePr>
              <a:graphicFrameLocks noChangeAspect="1"/>
            </p:cNvGraphicFramePr>
            <p:nvPr/>
          </p:nvGraphicFramePr>
          <p:xfrm>
            <a:off x="4080" y="192"/>
            <a:ext cx="371" cy="432"/>
          </p:xfrm>
          <a:graphic>
            <a:graphicData uri="http://schemas.openxmlformats.org/presentationml/2006/ole">
              <p:oleObj spid="_x0000_s17436" name="公式" r:id="rId4" imgW="126835" imgH="152202" progId="Equation.3">
                <p:embed/>
              </p:oleObj>
            </a:graphicData>
          </a:graphic>
        </p:graphicFrame>
      </p:grp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741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811097469"/>
              </p:ext>
            </p:extLst>
          </p:nvPr>
        </p:nvGraphicFramePr>
        <p:xfrm>
          <a:off x="3581400" y="3200400"/>
          <a:ext cx="588963" cy="685800"/>
        </p:xfrm>
        <a:graphic>
          <a:graphicData uri="http://schemas.openxmlformats.org/presentationml/2006/ole">
            <p:oleObj spid="_x0000_s17437" name="公式" r:id="rId5" imgW="126835" imgH="152202" progId="Equation.3">
              <p:embed/>
            </p:oleObj>
          </a:graphicData>
        </a:graphic>
      </p:graphicFrame>
      <p:sp>
        <p:nvSpPr>
          <p:cNvPr id="17418" name="Text Box 10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838200" y="762000"/>
            <a:ext cx="2590800" cy="707886"/>
          </a:xfrm>
          <a:prstGeom prst="rect">
            <a:avLst/>
          </a:prstGeom>
        </p:spPr>
        <p:txBody>
          <a:bodyPr wrap="none" fromWordArt="1"/>
          <a:lstStyle>
            <a:defPPr>
              <a:defRPr lang="zh-CN"/>
            </a:defPPr>
            <a:lvl1pPr marL="0" algn="ctr" defTabSz="914400" eaLnBrk="1" latinLnBrk="0" hangingPunct="1">
              <a:defRPr sz="4000" b="1" kern="1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/>
              <a:t>练一练：</a:t>
            </a:r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3962400" y="2605087"/>
            <a:ext cx="7937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800" b="1" dirty="0">
                <a:solidFill>
                  <a:srgbClr val="FF0000"/>
                </a:solidFill>
              </a:rPr>
              <a:t>∈</a:t>
            </a: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3276600" y="3733800"/>
            <a:ext cx="796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</a:rPr>
              <a:t>∈</a:t>
            </a:r>
          </a:p>
        </p:txBody>
      </p:sp>
      <p:sp>
        <p:nvSpPr>
          <p:cNvPr id="17422" name="Text Box 14"/>
          <p:cNvSpPr txBox="1">
            <a:spLocks noChangeArrowheads="1"/>
          </p:cNvSpPr>
          <p:nvPr/>
        </p:nvSpPr>
        <p:spPr bwMode="auto">
          <a:xfrm>
            <a:off x="4495800" y="4800600"/>
            <a:ext cx="796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800" b="1" dirty="0">
                <a:solidFill>
                  <a:srgbClr val="FF0000"/>
                </a:solidFill>
              </a:rPr>
              <a:t>∈</a:t>
            </a:r>
          </a:p>
        </p:txBody>
      </p:sp>
      <p:pic>
        <p:nvPicPr>
          <p:cNvPr id="17423" name="Picture 15" descr="3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43800" y="5562600"/>
            <a:ext cx="1143000" cy="857250"/>
          </a:xfrm>
          <a:prstGeom prst="rect">
            <a:avLst/>
          </a:prstGeom>
          <a:noFill/>
        </p:spPr>
      </p:pic>
      <p:sp>
        <p:nvSpPr>
          <p:cNvPr id="17425" name="Text Box 17"/>
          <p:cNvSpPr txBox="1">
            <a:spLocks noChangeArrowheads="1"/>
          </p:cNvSpPr>
          <p:nvPr/>
        </p:nvSpPr>
        <p:spPr bwMode="auto">
          <a:xfrm>
            <a:off x="3200400" y="5348287"/>
            <a:ext cx="796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800" b="1" dirty="0">
                <a:solidFill>
                  <a:srgbClr val="FF0000"/>
                </a:solidFill>
              </a:rPr>
              <a:t>∈</a:t>
            </a:r>
          </a:p>
        </p:txBody>
      </p:sp>
      <p:graphicFrame>
        <p:nvGraphicFramePr>
          <p:cNvPr id="17426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119810762"/>
              </p:ext>
            </p:extLst>
          </p:nvPr>
        </p:nvGraphicFramePr>
        <p:xfrm>
          <a:off x="3352800" y="4343400"/>
          <a:ext cx="588963" cy="685800"/>
        </p:xfrm>
        <a:graphic>
          <a:graphicData uri="http://schemas.openxmlformats.org/presentationml/2006/ole">
            <p:oleObj spid="_x0000_s17438" name="公式" r:id="rId9" imgW="126835" imgH="152202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8" grpId="0"/>
      <p:bldP spid="17420" grpId="0"/>
      <p:bldP spid="17421" grpId="0"/>
      <p:bldP spid="17422" grpId="0"/>
      <p:bldP spid="17425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889</Words>
  <Application>Microsoft Office PowerPoint</Application>
  <PresentationFormat>全屏显示(4:3)</PresentationFormat>
  <Paragraphs>118</Paragraphs>
  <Slides>17</Slides>
  <Notes>17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自定义设计方案</vt:lpstr>
      <vt:lpstr>Equation</vt:lpstr>
      <vt:lpstr>公式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2013-09-23T02:29:17Z</dcterms:created>
  <dcterms:modified xsi:type="dcterms:W3CDTF">2013-10-18T02:33:59Z</dcterms:modified>
</cp:coreProperties>
</file>