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609" r:id="rId2"/>
    <p:sldId id="602" r:id="rId3"/>
    <p:sldId id="603" r:id="rId4"/>
    <p:sldId id="604" r:id="rId5"/>
    <p:sldId id="605" r:id="rId6"/>
    <p:sldId id="606" r:id="rId7"/>
    <p:sldId id="607" r:id="rId8"/>
    <p:sldId id="608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66FF33"/>
    <a:srgbClr val="FFFF00"/>
    <a:srgbClr val="FF3300"/>
    <a:srgbClr val="FF9900"/>
    <a:srgbClr val="B2B2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52" autoAdjust="0"/>
    <p:restoredTop sz="94660"/>
  </p:normalViewPr>
  <p:slideViewPr>
    <p:cSldViewPr>
      <p:cViewPr>
        <p:scale>
          <a:sx n="70" d="100"/>
          <a:sy n="70" d="100"/>
        </p:scale>
        <p:origin x="-1620" y="-330"/>
      </p:cViewPr>
      <p:guideLst>
        <p:guide orient="horz" pos="2064"/>
        <p:guide pos="292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880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70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60F4E5DD-97DD-4561-9D82-03B49CA54A1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882462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931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883D8D83-6F4E-477D-A324-66C6CAE884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067850879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C7FEF0-D263-418A-938F-A3EAD8FB4678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70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F791B7-45C2-4ABB-B340-BF43419EE695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69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69040EF-C3C3-4DF0-9E2E-3A4534B1C11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69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F2028DF-6A8D-497C-AB2E-CF4A990CDD6F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69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5DED8D-EADA-45B5-B4A5-03E380F36F1E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69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63C7B0-3750-48C1-8D65-7D6F9C563FAC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69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4855D0-85AE-4869-92B9-EE5A47EFD2A8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70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ln/>
        </p:spPr>
        <p:txBody>
          <a:bodyPr/>
          <a:lstStyle/>
          <a:p>
            <a:endParaRPr lang="en-US" altLang="zh-CN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E539154-6E65-40CA-BA22-FA083F92D870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70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968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972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1166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516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8553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6719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9126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9197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4768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33579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81C7931-E963-4AE7-97D2-CE6A5B4BB076}" type="datetimeFigureOut">
              <a:rPr lang="zh-CN" altLang="en-US" smtClean="0"/>
              <a:pPr/>
              <a:t>2013-9-26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42F57A4-8C6D-412D-861B-CE651589FD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3655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2466" name="Picture 2" descr="C:\Documents and Settings\Administrator\桌面\小学数学背景1\photo_wufakaojin_20120405073613c376a3ec846e4192[1]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70"/>
          <a:stretch/>
        </p:blipFill>
        <p:spPr bwMode="auto">
          <a:xfrm>
            <a:off x="4549" y="0"/>
            <a:ext cx="91394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02467" name="Picture 3" descr="\\192.168.1.155\share\PPT\PPT素材包\矩形框\矩形框2.png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91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1134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8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小学数学背景1\photo_wufakaojin_20120405073613c376a3ec846e4192[1]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370"/>
          <a:stretch/>
        </p:blipFill>
        <p:spPr bwMode="auto">
          <a:xfrm>
            <a:off x="4549" y="0"/>
            <a:ext cx="91394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03493" name="WordArt 5"/>
          <p:cNvSpPr>
            <a:spLocks noChangeArrowheads="1" noChangeShapeType="1" noTextEdit="1"/>
          </p:cNvSpPr>
          <p:nvPr/>
        </p:nvSpPr>
        <p:spPr bwMode="gray">
          <a:xfrm>
            <a:off x="2209800" y="2667000"/>
            <a:ext cx="5181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集合</a:t>
            </a:r>
            <a:r>
              <a:rPr lang="zh-CN" altLang="en-US" kern="10" dirty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华文中宋"/>
                <a:ea typeface="华文中宋"/>
              </a:rPr>
              <a:t>的含义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Text Box 2"/>
          <p:cNvSpPr txBox="1">
            <a:spLocks noChangeArrowheads="1"/>
          </p:cNvSpPr>
          <p:nvPr/>
        </p:nvSpPr>
        <p:spPr bwMode="auto">
          <a:xfrm>
            <a:off x="457200" y="754559"/>
            <a:ext cx="26468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480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问题提出</a:t>
            </a:r>
          </a:p>
        </p:txBody>
      </p:sp>
      <p:sp>
        <p:nvSpPr>
          <p:cNvPr id="689155" name="Text Box 3"/>
          <p:cNvSpPr txBox="1">
            <a:spLocks noChangeArrowheads="1"/>
          </p:cNvSpPr>
          <p:nvPr/>
        </p:nvSpPr>
        <p:spPr bwMode="auto">
          <a:xfrm>
            <a:off x="533400" y="1720850"/>
            <a:ext cx="800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/>
              <a:t>     </a:t>
            </a:r>
            <a:r>
              <a:rPr lang="en-US" altLang="zh-CN" sz="2800" dirty="0"/>
              <a:t>“</a:t>
            </a:r>
            <a:r>
              <a:rPr lang="zh-CN" altLang="en-US" sz="2800" dirty="0"/>
              <a:t>集合”是日常生活中的一个常用词，现代汉语解释为</a:t>
            </a:r>
            <a:r>
              <a:rPr lang="en-US" altLang="zh-CN" sz="2800" dirty="0"/>
              <a:t>: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许多的人或物聚在一起</a:t>
            </a:r>
            <a:r>
              <a:rPr lang="en-US" altLang="zh-CN" sz="2800" b="0" dirty="0">
                <a:solidFill>
                  <a:schemeClr val="accent6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</a:rPr>
              <a:t>.</a:t>
            </a:r>
          </a:p>
        </p:txBody>
      </p:sp>
      <p:sp>
        <p:nvSpPr>
          <p:cNvPr id="689156" name="Text Box 4"/>
          <p:cNvSpPr txBox="1">
            <a:spLocks noChangeArrowheads="1"/>
          </p:cNvSpPr>
          <p:nvPr/>
        </p:nvSpPr>
        <p:spPr bwMode="auto">
          <a:xfrm>
            <a:off x="609600" y="2863850"/>
            <a:ext cx="8001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      </a:t>
            </a:r>
            <a:r>
              <a:rPr lang="zh-CN" altLang="en-US" sz="2800" dirty="0"/>
              <a:t>在现代数学中，集合是一种简洁、高雅的数学语言，我们怎样理解数学中的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</a:rPr>
              <a:t>“集合”</a:t>
            </a:r>
            <a:r>
              <a:rPr lang="zh-CN" altLang="en-US" sz="2800" dirty="0"/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9155" grpId="0"/>
      <p:bldP spid="68915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202" name="Text Box 2"/>
          <p:cNvSpPr txBox="1">
            <a:spLocks noChangeArrowheads="1"/>
          </p:cNvSpPr>
          <p:nvPr/>
        </p:nvSpPr>
        <p:spPr bwMode="auto">
          <a:xfrm>
            <a:off x="383262" y="608012"/>
            <a:ext cx="44935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480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知识探究（一）</a:t>
            </a:r>
          </a:p>
        </p:txBody>
      </p:sp>
      <p:sp>
        <p:nvSpPr>
          <p:cNvPr id="691203" name="Text Box 3"/>
          <p:cNvSpPr txBox="1">
            <a:spLocks noChangeArrowheads="1"/>
          </p:cNvSpPr>
          <p:nvPr/>
        </p:nvSpPr>
        <p:spPr bwMode="auto">
          <a:xfrm>
            <a:off x="304800" y="1473200"/>
            <a:ext cx="807720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/>
              <a:t>  </a:t>
            </a:r>
            <a:r>
              <a:rPr lang="zh-CN" altLang="en-US" sz="2800"/>
              <a:t>考察下列问题：                                                                       </a:t>
            </a:r>
            <a:r>
              <a:rPr lang="zh-CN" altLang="en-US" sz="2800">
                <a:latin typeface="宋体" pitchFamily="2" charset="-122"/>
              </a:rPr>
              <a:t>（</a:t>
            </a:r>
            <a:r>
              <a:rPr lang="en-US" altLang="zh-CN" sz="2800">
                <a:latin typeface="宋体" pitchFamily="2" charset="-122"/>
              </a:rPr>
              <a:t>1</a:t>
            </a:r>
            <a:r>
              <a:rPr lang="zh-CN" altLang="en-US" sz="2800">
                <a:latin typeface="宋体" pitchFamily="2" charset="-122"/>
              </a:rPr>
              <a:t>）</a:t>
            </a:r>
            <a:r>
              <a:rPr lang="en-US" altLang="zh-CN" sz="2800">
                <a:latin typeface="宋体" pitchFamily="2" charset="-122"/>
              </a:rPr>
              <a:t>1</a:t>
            </a:r>
            <a:r>
              <a:rPr lang="en-US" altLang="en-US" sz="2800"/>
              <a:t>～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20</a:t>
            </a:r>
            <a:r>
              <a:rPr lang="zh-CN" altLang="en-US" sz="2800">
                <a:latin typeface="宋体" pitchFamily="2" charset="-122"/>
                <a:cs typeface="Arial" pitchFamily="34" charset="0"/>
              </a:rPr>
              <a:t>以内的所有质数；       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  <a:cs typeface="Arial" pitchFamily="34" charset="0"/>
              </a:rPr>
              <a:t>（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2</a:t>
            </a:r>
            <a:r>
              <a:rPr lang="zh-CN" altLang="en-US" sz="2800">
                <a:latin typeface="宋体" pitchFamily="2" charset="-122"/>
                <a:cs typeface="Arial" pitchFamily="34" charset="0"/>
              </a:rPr>
              <a:t>）绝对值小于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3</a:t>
            </a:r>
            <a:r>
              <a:rPr lang="zh-CN" altLang="en-US" sz="2800">
                <a:latin typeface="宋体" pitchFamily="2" charset="-122"/>
                <a:cs typeface="Arial" pitchFamily="34" charset="0"/>
              </a:rPr>
              <a:t>的整数；         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  <a:cs typeface="Arial" pitchFamily="34" charset="0"/>
              </a:rPr>
              <a:t>（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3</a:t>
            </a:r>
            <a:r>
              <a:rPr lang="zh-CN" altLang="en-US" sz="2800">
                <a:latin typeface="宋体" pitchFamily="2" charset="-122"/>
                <a:cs typeface="Arial" pitchFamily="34" charset="0"/>
              </a:rPr>
              <a:t>）师大附中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0705</a:t>
            </a:r>
            <a:r>
              <a:rPr lang="zh-CN" altLang="en-US" sz="2800">
                <a:latin typeface="宋体" pitchFamily="2" charset="-122"/>
                <a:cs typeface="Arial" pitchFamily="34" charset="0"/>
              </a:rPr>
              <a:t>班的所有男同学；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  <a:cs typeface="Arial" pitchFamily="34" charset="0"/>
              </a:rPr>
              <a:t>（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4</a:t>
            </a:r>
            <a:r>
              <a:rPr lang="zh-CN" altLang="en-US" sz="2800">
                <a:latin typeface="宋体" pitchFamily="2" charset="-122"/>
                <a:cs typeface="Arial" pitchFamily="34" charset="0"/>
              </a:rPr>
              <a:t>）平面上到定点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O</a:t>
            </a:r>
            <a:r>
              <a:rPr lang="zh-CN" altLang="en-US" sz="2800">
                <a:latin typeface="宋体" pitchFamily="2" charset="-122"/>
                <a:cs typeface="Arial" pitchFamily="34" charset="0"/>
              </a:rPr>
              <a:t>的距离等于定长的所有的点</a:t>
            </a:r>
            <a:r>
              <a:rPr lang="en-US" altLang="zh-CN" sz="2800">
                <a:latin typeface="宋体" pitchFamily="2" charset="-122"/>
                <a:cs typeface="Arial" pitchFamily="34" charset="0"/>
              </a:rPr>
              <a:t>.</a:t>
            </a:r>
          </a:p>
        </p:txBody>
      </p:sp>
      <p:sp>
        <p:nvSpPr>
          <p:cNvPr id="691204" name="Text Box 4"/>
          <p:cNvSpPr txBox="1">
            <a:spLocks noChangeArrowheads="1"/>
          </p:cNvSpPr>
          <p:nvPr/>
        </p:nvSpPr>
        <p:spPr bwMode="auto">
          <a:xfrm>
            <a:off x="457200" y="4494212"/>
            <a:ext cx="8229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rgbClr val="00B050"/>
                </a:solidFill>
              </a:rPr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上述每个问题都由若干个对象组成，每组对象的全体分别形成一个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集合</a:t>
            </a:r>
            <a:r>
              <a:rPr lang="zh-CN" altLang="en-US" sz="2800" dirty="0">
                <a:latin typeface="宋体" pitchFamily="2" charset="-122"/>
              </a:rPr>
              <a:t>，集合中的每个对象都称为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元素</a:t>
            </a:r>
            <a:r>
              <a:rPr lang="en-US" altLang="zh-CN" sz="2800" dirty="0">
                <a:latin typeface="宋体" pitchFamily="2" charset="-122"/>
              </a:rPr>
              <a:t>.</a:t>
            </a:r>
            <a:r>
              <a:rPr lang="zh-CN" altLang="en-US" sz="2800" dirty="0">
                <a:latin typeface="宋体" pitchFamily="2" charset="-122"/>
              </a:rPr>
              <a:t>上述</a:t>
            </a:r>
            <a:r>
              <a:rPr lang="en-US" altLang="zh-CN" sz="2800" dirty="0">
                <a:latin typeface="宋体" pitchFamily="2" charset="-122"/>
              </a:rPr>
              <a:t>4</a:t>
            </a:r>
            <a:r>
              <a:rPr lang="zh-CN" altLang="en-US" sz="2800" dirty="0">
                <a:latin typeface="宋体" pitchFamily="2" charset="-122"/>
              </a:rPr>
              <a:t>个集合中的元素分别是什么？</a:t>
            </a:r>
          </a:p>
        </p:txBody>
      </p:sp>
      <p:sp>
        <p:nvSpPr>
          <p:cNvPr id="691205" name="Text Box 5"/>
          <p:cNvSpPr txBox="1">
            <a:spLocks noChangeArrowheads="1"/>
          </p:cNvSpPr>
          <p:nvPr/>
        </p:nvSpPr>
        <p:spPr bwMode="auto">
          <a:xfrm>
            <a:off x="304800" y="1549400"/>
            <a:ext cx="807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 b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1203" grpId="0"/>
      <p:bldP spid="69120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250" name="Text Box 2"/>
          <p:cNvSpPr txBox="1">
            <a:spLocks noChangeArrowheads="1"/>
          </p:cNvSpPr>
          <p:nvPr/>
        </p:nvSpPr>
        <p:spPr bwMode="auto">
          <a:xfrm>
            <a:off x="457200" y="2895600"/>
            <a:ext cx="8206154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rgbClr val="00B050"/>
                </a:solidFill>
              </a:rPr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3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组成集合的元素所属对象是否有限制？集合</a:t>
            </a:r>
            <a:r>
              <a:rPr lang="zh-CN" altLang="en-US" sz="2800" dirty="0" smtClean="0">
                <a:latin typeface="宋体" pitchFamily="2" charset="-122"/>
              </a:rPr>
              <a:t>中的</a:t>
            </a:r>
            <a:r>
              <a:rPr lang="zh-CN" altLang="en-US" sz="2800" dirty="0">
                <a:latin typeface="宋体" pitchFamily="2" charset="-122"/>
              </a:rPr>
              <a:t>元素个数的多少是否有限制？</a:t>
            </a:r>
          </a:p>
        </p:txBody>
      </p:sp>
      <p:sp>
        <p:nvSpPr>
          <p:cNvPr id="693251" name="Text Box 3"/>
          <p:cNvSpPr txBox="1">
            <a:spLocks noChangeArrowheads="1"/>
          </p:cNvSpPr>
          <p:nvPr/>
        </p:nvSpPr>
        <p:spPr bwMode="auto">
          <a:xfrm>
            <a:off x="457200" y="4191000"/>
            <a:ext cx="8206154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4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美国</a:t>
            </a:r>
            <a:r>
              <a:rPr lang="en-US" altLang="zh-CN" sz="2800" dirty="0">
                <a:latin typeface="宋体" pitchFamily="2" charset="-122"/>
              </a:rPr>
              <a:t>NBA</a:t>
            </a:r>
            <a:r>
              <a:rPr lang="zh-CN" altLang="en-US" sz="2800" dirty="0">
                <a:latin typeface="宋体" pitchFamily="2" charset="-122"/>
              </a:rPr>
              <a:t>火箭队的全体队员是否组成一个集合？若是，这个集合中有哪些元素？</a:t>
            </a:r>
          </a:p>
        </p:txBody>
      </p:sp>
      <p:sp>
        <p:nvSpPr>
          <p:cNvPr id="693252" name="Text Box 4"/>
          <p:cNvSpPr txBox="1">
            <a:spLocks noChangeArrowheads="1"/>
          </p:cNvSpPr>
          <p:nvPr/>
        </p:nvSpPr>
        <p:spPr bwMode="auto">
          <a:xfrm>
            <a:off x="457200" y="5257800"/>
            <a:ext cx="820615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5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试列举一个集合的例子，并指出集合中的元素</a:t>
            </a:r>
            <a:r>
              <a:rPr lang="en-US" altLang="zh-CN" sz="2800" dirty="0">
                <a:latin typeface="宋体" pitchFamily="2" charset="-122"/>
              </a:rPr>
              <a:t>.</a:t>
            </a:r>
          </a:p>
        </p:txBody>
      </p:sp>
      <p:sp>
        <p:nvSpPr>
          <p:cNvPr id="693253" name="Text Box 5"/>
          <p:cNvSpPr txBox="1">
            <a:spLocks noChangeArrowheads="1"/>
          </p:cNvSpPr>
          <p:nvPr/>
        </p:nvSpPr>
        <p:spPr bwMode="auto">
          <a:xfrm>
            <a:off x="304800" y="609600"/>
            <a:ext cx="8206154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rgbClr val="00B050"/>
                </a:solidFill>
              </a:rPr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一般地，怎样理解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“元素”</a:t>
            </a:r>
            <a:r>
              <a:rPr lang="zh-CN" altLang="en-US" sz="2800" dirty="0">
                <a:latin typeface="宋体" pitchFamily="2" charset="-122"/>
              </a:rPr>
              <a:t>与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“集合”</a:t>
            </a:r>
            <a:r>
              <a:rPr lang="zh-CN" altLang="en-US" sz="2800" dirty="0">
                <a:latin typeface="宋体" pitchFamily="2" charset="-122"/>
              </a:rPr>
              <a:t>？</a:t>
            </a:r>
          </a:p>
        </p:txBody>
      </p:sp>
      <p:sp>
        <p:nvSpPr>
          <p:cNvPr id="693254" name="Text Box 6"/>
          <p:cNvSpPr txBox="1">
            <a:spLocks noChangeArrowheads="1"/>
          </p:cNvSpPr>
          <p:nvPr/>
        </p:nvSpPr>
        <p:spPr bwMode="auto">
          <a:xfrm>
            <a:off x="533400" y="1219200"/>
            <a:ext cx="8001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</a:rPr>
              <a:t>     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把研究的对象称为</a:t>
            </a:r>
            <a:r>
              <a:rPr lang="zh-CN" altLang="en-US" sz="2800" dirty="0">
                <a:latin typeface="宋体" pitchFamily="2" charset="-122"/>
              </a:rPr>
              <a:t>元素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，通常用小写拉丁字母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a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b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c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cs typeface="Arial" pitchFamily="34" charset="0"/>
              </a:rPr>
              <a:t>…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cs typeface="Arial" pitchFamily="34" charset="0"/>
              </a:rPr>
              <a:t>表示；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把一些元素组成的总体叫做</a:t>
            </a:r>
            <a:r>
              <a:rPr lang="zh-CN" altLang="en-US" sz="2800" dirty="0">
                <a:latin typeface="宋体" pitchFamily="2" charset="-122"/>
              </a:rPr>
              <a:t>集合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，简称集，通常用大写拉丁字母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A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B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C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，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…</a:t>
            </a: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表示</a:t>
            </a:r>
            <a:r>
              <a:rPr lang="en-US" altLang="zh-CN" sz="2800" dirty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3250" grpId="0"/>
      <p:bldP spid="693251" grpId="0"/>
      <p:bldP spid="693252" grpId="0"/>
      <p:bldP spid="6932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5298" name="Text Box 2"/>
          <p:cNvSpPr txBox="1">
            <a:spLocks noChangeArrowheads="1"/>
          </p:cNvSpPr>
          <p:nvPr/>
        </p:nvSpPr>
        <p:spPr bwMode="auto">
          <a:xfrm>
            <a:off x="457200" y="373559"/>
            <a:ext cx="413446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480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4400" dirty="0"/>
              <a:t>知识探究（二）</a:t>
            </a:r>
          </a:p>
        </p:txBody>
      </p:sp>
      <p:sp>
        <p:nvSpPr>
          <p:cNvPr id="695299" name="Text Box 3"/>
          <p:cNvSpPr txBox="1">
            <a:spLocks noChangeArrowheads="1"/>
          </p:cNvSpPr>
          <p:nvPr/>
        </p:nvSpPr>
        <p:spPr bwMode="auto">
          <a:xfrm>
            <a:off x="381000" y="1143000"/>
            <a:ext cx="914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 b="0"/>
          </a:p>
        </p:txBody>
      </p:sp>
      <p:sp>
        <p:nvSpPr>
          <p:cNvPr id="695300" name="Text Box 4"/>
          <p:cNvSpPr txBox="1">
            <a:spLocks noChangeArrowheads="1"/>
          </p:cNvSpPr>
          <p:nvPr/>
        </p:nvSpPr>
        <p:spPr bwMode="auto">
          <a:xfrm>
            <a:off x="381000" y="990600"/>
            <a:ext cx="8458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        </a:t>
            </a:r>
            <a:r>
              <a:rPr lang="zh-CN" altLang="en-US" sz="2800" dirty="0"/>
              <a:t>任意一组对象是否都能组成一个集合？集合中的元素有什么特征？</a:t>
            </a:r>
          </a:p>
        </p:txBody>
      </p:sp>
      <p:sp>
        <p:nvSpPr>
          <p:cNvPr id="695301" name="Text Box 5"/>
          <p:cNvSpPr txBox="1">
            <a:spLocks noChangeArrowheads="1"/>
          </p:cNvSpPr>
          <p:nvPr/>
        </p:nvSpPr>
        <p:spPr bwMode="auto">
          <a:xfrm>
            <a:off x="381000" y="2133600"/>
            <a:ext cx="8458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/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某单位所有的“帅哥”能否构成一个集合？由此说明什么？</a:t>
            </a:r>
          </a:p>
        </p:txBody>
      </p:sp>
      <p:sp>
        <p:nvSpPr>
          <p:cNvPr id="695302" name="Text Box 6"/>
          <p:cNvSpPr txBox="1">
            <a:spLocks noChangeArrowheads="1"/>
          </p:cNvSpPr>
          <p:nvPr/>
        </p:nvSpPr>
        <p:spPr bwMode="auto">
          <a:xfrm>
            <a:off x="2057400" y="2971800"/>
            <a:ext cx="480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accent6">
                    <a:lumMod val="75000"/>
                  </a:schemeClr>
                </a:solidFill>
              </a:rPr>
              <a:t>集合中的元素必须是确定的</a:t>
            </a:r>
          </a:p>
        </p:txBody>
      </p:sp>
      <p:sp>
        <p:nvSpPr>
          <p:cNvPr id="695303" name="Text Box 7"/>
          <p:cNvSpPr txBox="1">
            <a:spLocks noChangeArrowheads="1"/>
          </p:cNvSpPr>
          <p:nvPr/>
        </p:nvSpPr>
        <p:spPr bwMode="auto">
          <a:xfrm>
            <a:off x="381000" y="3505200"/>
            <a:ext cx="8534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rgbClr val="00B050"/>
                </a:solidFill>
              </a:rPr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在一个给定的集合中能否有相同的元素？</a:t>
            </a:r>
            <a:r>
              <a:rPr lang="zh-CN" altLang="en-US" sz="2800" dirty="0"/>
              <a:t>由此说明什么？</a:t>
            </a:r>
            <a:endParaRPr lang="zh-CN" altLang="en-US" sz="2800" dirty="0">
              <a:latin typeface="宋体" pitchFamily="2" charset="-122"/>
            </a:endParaRPr>
          </a:p>
        </p:txBody>
      </p:sp>
      <p:sp>
        <p:nvSpPr>
          <p:cNvPr id="695304" name="Text Box 8"/>
          <p:cNvSpPr txBox="1">
            <a:spLocks noChangeArrowheads="1"/>
          </p:cNvSpPr>
          <p:nvPr/>
        </p:nvSpPr>
        <p:spPr bwMode="auto">
          <a:xfrm>
            <a:off x="2057400" y="4343400"/>
            <a:ext cx="533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集合中的元素是不重复出现的</a:t>
            </a:r>
          </a:p>
        </p:txBody>
      </p:sp>
      <p:sp>
        <p:nvSpPr>
          <p:cNvPr id="695305" name="Text Box 9"/>
          <p:cNvSpPr txBox="1">
            <a:spLocks noChangeArrowheads="1"/>
          </p:cNvSpPr>
          <p:nvPr/>
        </p:nvSpPr>
        <p:spPr bwMode="auto">
          <a:xfrm>
            <a:off x="381000" y="4800600"/>
            <a:ext cx="8305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/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3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en-US" altLang="zh-CN" sz="2800" dirty="0">
                <a:latin typeface="宋体" pitchFamily="2" charset="-122"/>
              </a:rPr>
              <a:t>0705</a:t>
            </a:r>
            <a:r>
              <a:rPr lang="zh-CN" altLang="en-US" sz="2800" dirty="0">
                <a:latin typeface="宋体" pitchFamily="2" charset="-122"/>
              </a:rPr>
              <a:t>班的全体同学组成一个集合，调整座位后这个集合有没有变化？</a:t>
            </a:r>
            <a:r>
              <a:rPr lang="zh-CN" altLang="en-US" sz="2800" dirty="0"/>
              <a:t>由此说明什么？</a:t>
            </a:r>
            <a:endParaRPr lang="zh-CN" altLang="en-US" sz="2800" dirty="0">
              <a:latin typeface="宋体" pitchFamily="2" charset="-122"/>
            </a:endParaRPr>
          </a:p>
        </p:txBody>
      </p:sp>
      <p:sp>
        <p:nvSpPr>
          <p:cNvPr id="695306" name="Text Box 10"/>
          <p:cNvSpPr txBox="1">
            <a:spLocks noChangeArrowheads="1"/>
          </p:cNvSpPr>
          <p:nvPr/>
        </p:nvSpPr>
        <p:spPr bwMode="auto">
          <a:xfrm>
            <a:off x="2133600" y="5791200"/>
            <a:ext cx="5334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chemeClr val="accent6">
                    <a:lumMod val="75000"/>
                  </a:schemeClr>
                </a:solidFill>
              </a:rPr>
              <a:t>集合中的元素是没有顺序的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5300" grpId="0"/>
      <p:bldP spid="695301" grpId="0"/>
      <p:bldP spid="695302" grpId="0"/>
      <p:bldP spid="695303" grpId="0"/>
      <p:bldP spid="695304" grpId="0"/>
      <p:bldP spid="695305" grpId="0"/>
      <p:bldP spid="6953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346" name="Text Box 2"/>
          <p:cNvSpPr txBox="1">
            <a:spLocks noChangeArrowheads="1"/>
          </p:cNvSpPr>
          <p:nvPr/>
        </p:nvSpPr>
        <p:spPr bwMode="auto">
          <a:xfrm>
            <a:off x="307062" y="381000"/>
            <a:ext cx="44935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480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知识探究（三）</a:t>
            </a:r>
          </a:p>
        </p:txBody>
      </p:sp>
      <p:sp>
        <p:nvSpPr>
          <p:cNvPr id="697347" name="Text Box 3"/>
          <p:cNvSpPr txBox="1">
            <a:spLocks noChangeArrowheads="1"/>
          </p:cNvSpPr>
          <p:nvPr/>
        </p:nvSpPr>
        <p:spPr bwMode="auto">
          <a:xfrm>
            <a:off x="381000" y="1073884"/>
            <a:ext cx="8153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rgbClr val="00B050"/>
                </a:solidFill>
              </a:rPr>
              <a:t>  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设集合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表示“</a:t>
            </a:r>
            <a:r>
              <a:rPr lang="en-US" altLang="zh-CN" sz="2800" dirty="0">
                <a:latin typeface="宋体" pitchFamily="2" charset="-122"/>
              </a:rPr>
              <a:t>1</a:t>
            </a:r>
            <a:r>
              <a:rPr lang="en-US" altLang="en-US" sz="2800" dirty="0">
                <a:latin typeface="宋体" pitchFamily="2" charset="-122"/>
              </a:rPr>
              <a:t>～</a:t>
            </a:r>
            <a:r>
              <a:rPr lang="en-US" altLang="zh-CN" sz="2800" dirty="0">
                <a:latin typeface="宋体" pitchFamily="2" charset="-122"/>
              </a:rPr>
              <a:t>20</a:t>
            </a:r>
            <a:r>
              <a:rPr lang="zh-CN" altLang="en-US" sz="2800" dirty="0">
                <a:latin typeface="宋体" pitchFamily="2" charset="-122"/>
              </a:rPr>
              <a:t>以内的所有质数”，那么</a:t>
            </a:r>
            <a:r>
              <a:rPr lang="en-US" altLang="zh-CN" sz="2800" dirty="0">
                <a:latin typeface="宋体" pitchFamily="2" charset="-122"/>
              </a:rPr>
              <a:t>3</a:t>
            </a:r>
            <a:r>
              <a:rPr lang="zh-CN" altLang="en-US" sz="2800" dirty="0">
                <a:latin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</a:rPr>
              <a:t>4</a:t>
            </a:r>
            <a:r>
              <a:rPr lang="zh-CN" altLang="en-US" sz="2800" dirty="0">
                <a:latin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</a:rPr>
              <a:t>5</a:t>
            </a:r>
            <a:r>
              <a:rPr lang="zh-CN" altLang="en-US" sz="2800" dirty="0">
                <a:latin typeface="宋体" pitchFamily="2" charset="-122"/>
              </a:rPr>
              <a:t>，</a:t>
            </a:r>
            <a:r>
              <a:rPr lang="en-US" altLang="zh-CN" sz="2800" dirty="0">
                <a:latin typeface="宋体" pitchFamily="2" charset="-122"/>
              </a:rPr>
              <a:t>6</a:t>
            </a:r>
            <a:r>
              <a:rPr lang="zh-CN" altLang="en-US" sz="2800" dirty="0">
                <a:latin typeface="宋体" pitchFamily="2" charset="-122"/>
              </a:rPr>
              <a:t>这四个元素哪些在集合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中？哪些不在集合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中？</a:t>
            </a:r>
          </a:p>
        </p:txBody>
      </p:sp>
      <p:sp>
        <p:nvSpPr>
          <p:cNvPr id="697348" name="Text Box 4"/>
          <p:cNvSpPr txBox="1">
            <a:spLocks noChangeArrowheads="1"/>
          </p:cNvSpPr>
          <p:nvPr/>
        </p:nvSpPr>
        <p:spPr bwMode="auto">
          <a:xfrm>
            <a:off x="381000" y="2521684"/>
            <a:ext cx="8153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rgbClr val="00B050"/>
                </a:solidFill>
              </a:rPr>
              <a:t>  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对于一个给定的集合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，那么某元素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与集合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有哪几种可能关系？</a:t>
            </a:r>
          </a:p>
        </p:txBody>
      </p:sp>
      <p:sp>
        <p:nvSpPr>
          <p:cNvPr id="697349" name="Text Box 5"/>
          <p:cNvSpPr txBox="1">
            <a:spLocks noChangeArrowheads="1"/>
          </p:cNvSpPr>
          <p:nvPr/>
        </p:nvSpPr>
        <p:spPr bwMode="auto">
          <a:xfrm>
            <a:off x="381000" y="3664684"/>
            <a:ext cx="8153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>
                <a:solidFill>
                  <a:srgbClr val="00B050"/>
                </a:solidFill>
              </a:rPr>
              <a:t>  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3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如果元素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是集合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中的元素，我们如何用数学化的语言表达？</a:t>
            </a:r>
          </a:p>
        </p:txBody>
      </p:sp>
      <p:sp>
        <p:nvSpPr>
          <p:cNvPr id="697350" name="Text Box 6"/>
          <p:cNvSpPr txBox="1">
            <a:spLocks noChangeArrowheads="1"/>
          </p:cNvSpPr>
          <p:nvPr/>
        </p:nvSpPr>
        <p:spPr bwMode="auto">
          <a:xfrm>
            <a:off x="1371600" y="4655284"/>
            <a:ext cx="556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800" b="0"/>
          </a:p>
        </p:txBody>
      </p:sp>
      <p:grpSp>
        <p:nvGrpSpPr>
          <p:cNvPr id="697351" name="Group 7"/>
          <p:cNvGrpSpPr>
            <a:grpSpLocks/>
          </p:cNvGrpSpPr>
          <p:nvPr/>
        </p:nvGrpSpPr>
        <p:grpSpPr bwMode="auto">
          <a:xfrm>
            <a:off x="3505200" y="4433887"/>
            <a:ext cx="4267200" cy="519113"/>
            <a:chOff x="1200" y="2832"/>
            <a:chExt cx="2688" cy="327"/>
          </a:xfrm>
        </p:grpSpPr>
        <p:sp>
          <p:nvSpPr>
            <p:cNvPr id="697352" name="Text Box 8"/>
            <p:cNvSpPr txBox="1">
              <a:spLocks noChangeArrowheads="1"/>
            </p:cNvSpPr>
            <p:nvPr/>
          </p:nvSpPr>
          <p:spPr bwMode="auto">
            <a:xfrm>
              <a:off x="1200" y="2832"/>
              <a:ext cx="26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FF0000"/>
                  </a:solidFill>
                  <a:latin typeface="宋体" pitchFamily="2" charset="-122"/>
                </a:rPr>
                <a:t>a</a:t>
              </a:r>
              <a:r>
                <a:rPr lang="zh-CN" altLang="en-US" sz="2800" dirty="0">
                  <a:solidFill>
                    <a:srgbClr val="FF0000"/>
                  </a:solidFill>
                  <a:latin typeface="宋体" pitchFamily="2" charset="-122"/>
                </a:rPr>
                <a:t>属于集合</a:t>
              </a:r>
              <a:r>
                <a:rPr lang="en-US" altLang="zh-CN" sz="2800" dirty="0">
                  <a:solidFill>
                    <a:srgbClr val="FF0000"/>
                  </a:solidFill>
                  <a:latin typeface="宋体" pitchFamily="2" charset="-122"/>
                </a:rPr>
                <a:t>A</a:t>
              </a:r>
              <a:r>
                <a:rPr lang="zh-CN" altLang="en-US" sz="2800" dirty="0">
                  <a:solidFill>
                    <a:srgbClr val="FF0000"/>
                  </a:solidFill>
                  <a:latin typeface="宋体" pitchFamily="2" charset="-122"/>
                </a:rPr>
                <a:t>，记作</a:t>
              </a:r>
            </a:p>
          </p:txBody>
        </p:sp>
        <p:graphicFrame>
          <p:nvGraphicFramePr>
            <p:cNvPr id="697353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070711450"/>
                </p:ext>
              </p:extLst>
            </p:nvPr>
          </p:nvGraphicFramePr>
          <p:xfrm>
            <a:off x="3072" y="2880"/>
            <a:ext cx="576" cy="268"/>
          </p:xfrm>
          <a:graphic>
            <a:graphicData uri="http://schemas.openxmlformats.org/presentationml/2006/ole">
              <p:oleObj spid="_x0000_s697362" name="Equation" r:id="rId4" imgW="380880" imgH="177480" progId="Equation.DSMT4">
                <p:embed/>
              </p:oleObj>
            </a:graphicData>
          </a:graphic>
        </p:graphicFrame>
      </p:grpSp>
      <p:sp>
        <p:nvSpPr>
          <p:cNvPr id="697354" name="Text Box 10"/>
          <p:cNvSpPr txBox="1">
            <a:spLocks noChangeArrowheads="1"/>
          </p:cNvSpPr>
          <p:nvPr/>
        </p:nvSpPr>
        <p:spPr bwMode="auto">
          <a:xfrm>
            <a:off x="381000" y="5036284"/>
            <a:ext cx="8153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0" dirty="0"/>
              <a:t>  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4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如果元素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不是集合</a:t>
            </a:r>
            <a:r>
              <a:rPr lang="en-US" altLang="zh-CN" sz="2800" dirty="0">
                <a:latin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</a:rPr>
              <a:t>中的元素，我们如何用数学化的语言表达？</a:t>
            </a:r>
          </a:p>
        </p:txBody>
      </p:sp>
      <p:grpSp>
        <p:nvGrpSpPr>
          <p:cNvPr id="697355" name="Group 11"/>
          <p:cNvGrpSpPr>
            <a:grpSpLocks/>
          </p:cNvGrpSpPr>
          <p:nvPr/>
        </p:nvGrpSpPr>
        <p:grpSpPr bwMode="auto">
          <a:xfrm>
            <a:off x="3657600" y="5798284"/>
            <a:ext cx="4267200" cy="519113"/>
            <a:chOff x="2064" y="3456"/>
            <a:chExt cx="2688" cy="327"/>
          </a:xfrm>
        </p:grpSpPr>
        <p:sp>
          <p:nvSpPr>
            <p:cNvPr id="697356" name="Text Box 12"/>
            <p:cNvSpPr txBox="1">
              <a:spLocks noChangeArrowheads="1"/>
            </p:cNvSpPr>
            <p:nvPr/>
          </p:nvSpPr>
          <p:spPr bwMode="auto">
            <a:xfrm>
              <a:off x="2064" y="3456"/>
              <a:ext cx="26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00"/>
                  </a:solidFill>
                  <a:latin typeface="宋体" pitchFamily="2" charset="-122"/>
                </a:rPr>
                <a:t>a</a:t>
              </a:r>
              <a:r>
                <a:rPr lang="zh-CN" altLang="en-US" sz="2800">
                  <a:solidFill>
                    <a:srgbClr val="FF0000"/>
                  </a:solidFill>
                  <a:latin typeface="宋体" pitchFamily="2" charset="-122"/>
                </a:rPr>
                <a:t>不属于集合</a:t>
              </a:r>
              <a:r>
                <a:rPr lang="en-US" altLang="zh-CN" sz="2800">
                  <a:solidFill>
                    <a:srgbClr val="FF0000"/>
                  </a:solidFill>
                  <a:latin typeface="宋体" pitchFamily="2" charset="-122"/>
                </a:rPr>
                <a:t>A</a:t>
              </a:r>
              <a:r>
                <a:rPr lang="zh-CN" altLang="en-US" sz="2800">
                  <a:solidFill>
                    <a:srgbClr val="FF0000"/>
                  </a:solidFill>
                  <a:latin typeface="宋体" pitchFamily="2" charset="-122"/>
                </a:rPr>
                <a:t>，记作</a:t>
              </a:r>
            </a:p>
          </p:txBody>
        </p:sp>
        <p:graphicFrame>
          <p:nvGraphicFramePr>
            <p:cNvPr id="697357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70967981"/>
                </p:ext>
              </p:extLst>
            </p:nvPr>
          </p:nvGraphicFramePr>
          <p:xfrm>
            <a:off x="4136" y="3488"/>
            <a:ext cx="576" cy="268"/>
          </p:xfrm>
          <a:graphic>
            <a:graphicData uri="http://schemas.openxmlformats.org/presentationml/2006/ole">
              <p:oleObj spid="_x0000_s697363" name="Equation" r:id="rId5" imgW="380880" imgH="17748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7347" grpId="0"/>
      <p:bldP spid="697348" grpId="0"/>
      <p:bldP spid="697349" grpId="0"/>
      <p:bldP spid="69735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394" name="Rectangle 2"/>
          <p:cNvSpPr>
            <a:spLocks noChangeArrowheads="1"/>
          </p:cNvSpPr>
          <p:nvPr/>
        </p:nvSpPr>
        <p:spPr bwMode="auto">
          <a:xfrm>
            <a:off x="469900" y="3414713"/>
            <a:ext cx="579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自然数集（非负整数集）：记作</a:t>
            </a:r>
            <a:r>
              <a:rPr lang="zh-CN" altLang="en-US" sz="2800" dirty="0">
                <a:solidFill>
                  <a:srgbClr val="FF9999"/>
                </a:solidFill>
                <a:latin typeface="宋体" pitchFamily="2" charset="-122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N</a:t>
            </a:r>
          </a:p>
        </p:txBody>
      </p:sp>
      <p:grpSp>
        <p:nvGrpSpPr>
          <p:cNvPr id="699395" name="Group 3"/>
          <p:cNvGrpSpPr>
            <a:grpSpLocks/>
          </p:cNvGrpSpPr>
          <p:nvPr/>
        </p:nvGrpSpPr>
        <p:grpSpPr bwMode="auto">
          <a:xfrm>
            <a:off x="495300" y="3948113"/>
            <a:ext cx="5791200" cy="541338"/>
            <a:chOff x="768" y="1536"/>
            <a:chExt cx="3648" cy="341"/>
          </a:xfrm>
        </p:grpSpPr>
        <p:sp>
          <p:nvSpPr>
            <p:cNvPr id="699396" name="Rectangle 4"/>
            <p:cNvSpPr>
              <a:spLocks noChangeArrowheads="1"/>
            </p:cNvSpPr>
            <p:nvPr/>
          </p:nvSpPr>
          <p:spPr bwMode="auto">
            <a:xfrm>
              <a:off x="768" y="1536"/>
              <a:ext cx="364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正整数集：记作   或 </a:t>
              </a:r>
            </a:p>
          </p:txBody>
        </p:sp>
        <p:graphicFrame>
          <p:nvGraphicFramePr>
            <p:cNvPr id="699397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077008496"/>
                </p:ext>
              </p:extLst>
            </p:nvPr>
          </p:nvGraphicFramePr>
          <p:xfrm>
            <a:off x="2496" y="1584"/>
            <a:ext cx="260" cy="245"/>
          </p:xfrm>
          <a:graphic>
            <a:graphicData uri="http://schemas.openxmlformats.org/presentationml/2006/ole">
              <p:oleObj spid="_x0000_s699403" name="Equation" r:id="rId4" imgW="215640" imgH="203040" progId="Equation.DSMT4">
                <p:embed/>
              </p:oleObj>
            </a:graphicData>
          </a:graphic>
        </p:graphicFrame>
        <p:graphicFrame>
          <p:nvGraphicFramePr>
            <p:cNvPr id="699398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924584322"/>
                </p:ext>
              </p:extLst>
            </p:nvPr>
          </p:nvGraphicFramePr>
          <p:xfrm>
            <a:off x="3024" y="1601"/>
            <a:ext cx="260" cy="276"/>
          </p:xfrm>
          <a:graphic>
            <a:graphicData uri="http://schemas.openxmlformats.org/presentationml/2006/ole">
              <p:oleObj spid="_x0000_s699404" name="Equation" r:id="rId5" imgW="215640" imgH="228600" progId="Equation.DSMT4">
                <p:embed/>
              </p:oleObj>
            </a:graphicData>
          </a:graphic>
        </p:graphicFrame>
      </p:grpSp>
      <p:sp>
        <p:nvSpPr>
          <p:cNvPr id="699399" name="Rectangle 7"/>
          <p:cNvSpPr>
            <a:spLocks noChangeArrowheads="1"/>
          </p:cNvSpPr>
          <p:nvPr/>
        </p:nvSpPr>
        <p:spPr bwMode="auto">
          <a:xfrm>
            <a:off x="469900" y="4557713"/>
            <a:ext cx="3746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整数集：记作 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Z</a:t>
            </a:r>
          </a:p>
        </p:txBody>
      </p:sp>
      <p:sp>
        <p:nvSpPr>
          <p:cNvPr id="699400" name="Rectangle 8"/>
          <p:cNvSpPr>
            <a:spLocks noChangeArrowheads="1"/>
          </p:cNvSpPr>
          <p:nvPr/>
        </p:nvSpPr>
        <p:spPr bwMode="auto">
          <a:xfrm>
            <a:off x="457200" y="5091113"/>
            <a:ext cx="3746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有理数集：记作 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Q</a:t>
            </a:r>
          </a:p>
        </p:txBody>
      </p:sp>
      <p:sp>
        <p:nvSpPr>
          <p:cNvPr id="699401" name="Rectangle 9"/>
          <p:cNvSpPr>
            <a:spLocks noChangeArrowheads="1"/>
          </p:cNvSpPr>
          <p:nvPr/>
        </p:nvSpPr>
        <p:spPr bwMode="auto">
          <a:xfrm>
            <a:off x="495300" y="5624513"/>
            <a:ext cx="37465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dirty="0">
                <a:latin typeface="宋体" pitchFamily="2" charset="-122"/>
              </a:rPr>
              <a:t>实数集：记作 </a:t>
            </a:r>
            <a:r>
              <a:rPr lang="en-US" altLang="zh-CN" sz="2800" dirty="0">
                <a:solidFill>
                  <a:srgbClr val="FF0000"/>
                </a:solidFill>
                <a:latin typeface="宋体" pitchFamily="2" charset="-122"/>
              </a:rPr>
              <a:t>R</a:t>
            </a:r>
          </a:p>
        </p:txBody>
      </p:sp>
      <p:sp>
        <p:nvSpPr>
          <p:cNvPr id="699402" name="Text Box 10"/>
          <p:cNvSpPr txBox="1">
            <a:spLocks noChangeArrowheads="1"/>
          </p:cNvSpPr>
          <p:nvPr/>
        </p:nvSpPr>
        <p:spPr bwMode="auto">
          <a:xfrm>
            <a:off x="459462" y="457200"/>
            <a:ext cx="44935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480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知识探究（四）</a:t>
            </a:r>
          </a:p>
        </p:txBody>
      </p:sp>
      <p:sp>
        <p:nvSpPr>
          <p:cNvPr id="699403" name="Text Box 11"/>
          <p:cNvSpPr txBox="1">
            <a:spLocks noChangeArrowheads="1"/>
          </p:cNvSpPr>
          <p:nvPr/>
        </p:nvSpPr>
        <p:spPr bwMode="auto">
          <a:xfrm>
            <a:off x="468824" y="1219200"/>
            <a:ext cx="803124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1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所有的自然数，正整数，整数，有理数，实数能否分别构成集合？</a:t>
            </a:r>
          </a:p>
        </p:txBody>
      </p:sp>
      <p:sp>
        <p:nvSpPr>
          <p:cNvPr id="699404" name="Text Box 12"/>
          <p:cNvSpPr txBox="1">
            <a:spLocks noChangeArrowheads="1"/>
          </p:cNvSpPr>
          <p:nvPr/>
        </p:nvSpPr>
        <p:spPr bwMode="auto">
          <a:xfrm>
            <a:off x="468824" y="2209800"/>
            <a:ext cx="816737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99FF33"/>
                </a:solidFill>
                <a:latin typeface="宋体" pitchFamily="2" charset="-122"/>
              </a:rPr>
              <a:t>    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思考</a:t>
            </a:r>
            <a:r>
              <a:rPr lang="en-US" altLang="zh-CN" sz="2800" dirty="0">
                <a:solidFill>
                  <a:srgbClr val="00B050"/>
                </a:solidFill>
                <a:latin typeface="宋体" pitchFamily="2" charset="-122"/>
              </a:rPr>
              <a:t>2</a:t>
            </a:r>
            <a:r>
              <a:rPr lang="zh-CN" altLang="en-US" sz="2800" dirty="0">
                <a:solidFill>
                  <a:srgbClr val="00B050"/>
                </a:solidFill>
                <a:latin typeface="宋体" pitchFamily="2" charset="-122"/>
              </a:rPr>
              <a:t>：</a:t>
            </a:r>
            <a:r>
              <a:rPr lang="zh-CN" altLang="en-US" sz="2800" dirty="0">
                <a:latin typeface="宋体" pitchFamily="2" charset="-122"/>
              </a:rPr>
              <a:t>自然数集，正整数集，整数集，有理数集，实数集等一些常用数集，分别用什么符号表示？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9394" grpId="0"/>
      <p:bldP spid="699399" grpId="0"/>
      <p:bldP spid="699400" grpId="0"/>
      <p:bldP spid="699401" grpId="0"/>
      <p:bldP spid="699403" grpId="0"/>
      <p:bldP spid="6994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Text Box 2"/>
          <p:cNvSpPr txBox="1">
            <a:spLocks noChangeArrowheads="1"/>
          </p:cNvSpPr>
          <p:nvPr/>
        </p:nvSpPr>
        <p:spPr bwMode="auto">
          <a:xfrm>
            <a:off x="304800" y="838200"/>
            <a:ext cx="264687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480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华文新魏" pitchFamily="2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dirty="0"/>
              <a:t>理论迁移</a:t>
            </a:r>
          </a:p>
        </p:txBody>
      </p:sp>
      <p:grpSp>
        <p:nvGrpSpPr>
          <p:cNvPr id="701443" name="Group 3"/>
          <p:cNvGrpSpPr>
            <a:grpSpLocks/>
          </p:cNvGrpSpPr>
          <p:nvPr/>
        </p:nvGrpSpPr>
        <p:grpSpPr bwMode="auto">
          <a:xfrm>
            <a:off x="304800" y="1562100"/>
            <a:ext cx="9144000" cy="1387475"/>
            <a:chOff x="0" y="456"/>
            <a:chExt cx="5760" cy="874"/>
          </a:xfrm>
        </p:grpSpPr>
        <p:sp>
          <p:nvSpPr>
            <p:cNvPr id="701444" name="Text Box 4"/>
            <p:cNvSpPr txBox="1">
              <a:spLocks noChangeArrowheads="1"/>
            </p:cNvSpPr>
            <p:nvPr/>
          </p:nvSpPr>
          <p:spPr bwMode="auto">
            <a:xfrm>
              <a:off x="0" y="528"/>
              <a:ext cx="5760" cy="7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itchFamily="2" charset="-122"/>
                </a:rPr>
                <a:t>    </a:t>
              </a:r>
              <a:r>
                <a:rPr lang="zh-CN" altLang="en-US" sz="2800" dirty="0">
                  <a:latin typeface="宋体" pitchFamily="2" charset="-122"/>
                </a:rPr>
                <a:t>例</a:t>
              </a:r>
              <a:r>
                <a:rPr lang="en-US" altLang="zh-CN" sz="2800" dirty="0">
                  <a:latin typeface="宋体" pitchFamily="2" charset="-122"/>
                </a:rPr>
                <a:t>1 </a:t>
              </a:r>
              <a:r>
                <a:rPr lang="zh-CN" altLang="en-US" sz="2800" dirty="0">
                  <a:latin typeface="宋体" pitchFamily="2" charset="-122"/>
                </a:rPr>
                <a:t>已知集合</a:t>
              </a:r>
              <a:r>
                <a:rPr lang="en-US" altLang="zh-CN" sz="2800" dirty="0">
                  <a:latin typeface="宋体" pitchFamily="2" charset="-122"/>
                </a:rPr>
                <a:t>S</a:t>
              </a:r>
              <a:r>
                <a:rPr lang="zh-CN" altLang="en-US" sz="2800" dirty="0">
                  <a:latin typeface="宋体" pitchFamily="2" charset="-122"/>
                </a:rPr>
                <a:t>满足：   ，且当     时       </a:t>
              </a:r>
              <a:r>
                <a:rPr lang="en-US" altLang="zh-CN" sz="2800" dirty="0">
                  <a:latin typeface="宋体" pitchFamily="2" charset="-122"/>
                </a:rPr>
                <a:t>,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宋体" pitchFamily="2" charset="-122"/>
                </a:rPr>
                <a:t>若    ，试判断  是否属于</a:t>
              </a:r>
              <a:r>
                <a:rPr lang="en-US" altLang="zh-CN" sz="2800" dirty="0">
                  <a:latin typeface="宋体" pitchFamily="2" charset="-122"/>
                </a:rPr>
                <a:t>S</a:t>
              </a:r>
              <a:r>
                <a:rPr lang="zh-CN" altLang="en-US" sz="2800" dirty="0">
                  <a:latin typeface="宋体" pitchFamily="2" charset="-122"/>
                </a:rPr>
                <a:t>，说明你的理由</a:t>
              </a:r>
              <a:r>
                <a:rPr lang="en-US" altLang="zh-CN" sz="2800" dirty="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701445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884371937"/>
                </p:ext>
              </p:extLst>
            </p:nvPr>
          </p:nvGraphicFramePr>
          <p:xfrm>
            <a:off x="2496" y="576"/>
            <a:ext cx="480" cy="260"/>
          </p:xfrm>
          <a:graphic>
            <a:graphicData uri="http://schemas.openxmlformats.org/presentationml/2006/ole">
              <p:oleObj spid="_x0000_s701465" name="Equation" r:id="rId4" imgW="330120" imgH="177480" progId="Equation.DSMT4">
                <p:embed/>
              </p:oleObj>
            </a:graphicData>
          </a:graphic>
        </p:graphicFrame>
        <p:graphicFrame>
          <p:nvGraphicFramePr>
            <p:cNvPr id="701446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673548358"/>
                </p:ext>
              </p:extLst>
            </p:nvPr>
          </p:nvGraphicFramePr>
          <p:xfrm>
            <a:off x="3696" y="576"/>
            <a:ext cx="535" cy="260"/>
          </p:xfrm>
          <a:graphic>
            <a:graphicData uri="http://schemas.openxmlformats.org/presentationml/2006/ole">
              <p:oleObj spid="_x0000_s701466" name="Equation" r:id="rId5" imgW="368280" imgH="177480" progId="Equation.DSMT4">
                <p:embed/>
              </p:oleObj>
            </a:graphicData>
          </a:graphic>
        </p:graphicFrame>
        <p:graphicFrame>
          <p:nvGraphicFramePr>
            <p:cNvPr id="701447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1003326360"/>
                </p:ext>
              </p:extLst>
            </p:nvPr>
          </p:nvGraphicFramePr>
          <p:xfrm>
            <a:off x="4480" y="456"/>
            <a:ext cx="768" cy="480"/>
          </p:xfrm>
          <a:graphic>
            <a:graphicData uri="http://schemas.openxmlformats.org/presentationml/2006/ole">
              <p:oleObj spid="_x0000_s701467" name="Equation" r:id="rId6" imgW="571320" imgH="393480" progId="Equation.DSMT4">
                <p:embed/>
              </p:oleObj>
            </a:graphicData>
          </a:graphic>
        </p:graphicFrame>
        <p:graphicFrame>
          <p:nvGraphicFramePr>
            <p:cNvPr id="701448" name="Object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585457844"/>
                </p:ext>
              </p:extLst>
            </p:nvPr>
          </p:nvGraphicFramePr>
          <p:xfrm>
            <a:off x="256" y="992"/>
            <a:ext cx="517" cy="260"/>
          </p:xfrm>
          <a:graphic>
            <a:graphicData uri="http://schemas.openxmlformats.org/presentationml/2006/ole">
              <p:oleObj spid="_x0000_s701468" name="Equation" r:id="rId7" imgW="355320" imgH="177480" progId="Equation.DSMT4">
                <p:embed/>
              </p:oleObj>
            </a:graphicData>
          </a:graphic>
        </p:graphicFrame>
        <p:graphicFrame>
          <p:nvGraphicFramePr>
            <p:cNvPr id="701449" name="Object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3017428891"/>
                </p:ext>
              </p:extLst>
            </p:nvPr>
          </p:nvGraphicFramePr>
          <p:xfrm>
            <a:off x="1640" y="864"/>
            <a:ext cx="222" cy="466"/>
          </p:xfrm>
          <a:graphic>
            <a:graphicData uri="http://schemas.openxmlformats.org/presentationml/2006/ole">
              <p:oleObj spid="_x0000_s701469" name="Equation" r:id="rId8" imgW="152280" imgH="393480" progId="Equation.DSMT4">
                <p:embed/>
              </p:oleObj>
            </a:graphicData>
          </a:graphic>
        </p:graphicFrame>
      </p:grpSp>
      <p:grpSp>
        <p:nvGrpSpPr>
          <p:cNvPr id="701450" name="Group 10"/>
          <p:cNvGrpSpPr>
            <a:grpSpLocks/>
          </p:cNvGrpSpPr>
          <p:nvPr/>
        </p:nvGrpSpPr>
        <p:grpSpPr bwMode="auto">
          <a:xfrm>
            <a:off x="381000" y="3276600"/>
            <a:ext cx="8382000" cy="1436688"/>
            <a:chOff x="0" y="1632"/>
            <a:chExt cx="5376" cy="905"/>
          </a:xfrm>
        </p:grpSpPr>
        <p:sp>
          <p:nvSpPr>
            <p:cNvPr id="701451" name="Text Box 11"/>
            <p:cNvSpPr txBox="1">
              <a:spLocks noChangeArrowheads="1"/>
            </p:cNvSpPr>
            <p:nvPr/>
          </p:nvSpPr>
          <p:spPr bwMode="auto">
            <a:xfrm>
              <a:off x="0" y="1632"/>
              <a:ext cx="5376" cy="8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dirty="0">
                  <a:latin typeface="宋体" pitchFamily="2" charset="-122"/>
                </a:rPr>
                <a:t>    </a:t>
              </a:r>
              <a:r>
                <a:rPr lang="zh-CN" altLang="en-US" sz="2800" dirty="0">
                  <a:latin typeface="宋体" pitchFamily="2" charset="-122"/>
                </a:rPr>
                <a:t>例</a:t>
              </a:r>
              <a:r>
                <a:rPr lang="en-US" altLang="zh-CN" sz="2800" dirty="0">
                  <a:latin typeface="宋体" pitchFamily="2" charset="-122"/>
                </a:rPr>
                <a:t>2 </a:t>
              </a:r>
              <a:r>
                <a:rPr lang="zh-CN" altLang="en-US" sz="2800" dirty="0">
                  <a:latin typeface="宋体" pitchFamily="2" charset="-122"/>
                </a:rPr>
                <a:t>设由</a:t>
              </a:r>
              <a:r>
                <a:rPr lang="en-US" altLang="zh-CN" sz="2800" dirty="0">
                  <a:latin typeface="宋体" pitchFamily="2" charset="-122"/>
                </a:rPr>
                <a:t>4</a:t>
              </a:r>
              <a:r>
                <a:rPr lang="zh-CN" altLang="en-US" sz="2800" dirty="0">
                  <a:latin typeface="宋体" pitchFamily="2" charset="-122"/>
                </a:rPr>
                <a:t>的整数倍再加</a:t>
              </a:r>
              <a:r>
                <a:rPr lang="en-US" altLang="zh-CN" sz="2800" dirty="0">
                  <a:latin typeface="宋体" pitchFamily="2" charset="-122"/>
                </a:rPr>
                <a:t>2</a:t>
              </a:r>
              <a:r>
                <a:rPr lang="zh-CN" altLang="en-US" sz="2800" dirty="0">
                  <a:latin typeface="宋体" pitchFamily="2" charset="-122"/>
                </a:rPr>
                <a:t>的所有实数构成的集合为</a:t>
              </a:r>
              <a:r>
                <a:rPr lang="en-US" altLang="zh-CN" sz="2800" dirty="0">
                  <a:latin typeface="宋体" pitchFamily="2" charset="-122"/>
                </a:rPr>
                <a:t>A</a:t>
              </a:r>
              <a:r>
                <a:rPr lang="zh-CN" altLang="en-US" sz="2800" dirty="0">
                  <a:latin typeface="宋体" pitchFamily="2" charset="-122"/>
                </a:rPr>
                <a:t>，由</a:t>
              </a:r>
              <a:r>
                <a:rPr lang="en-US" altLang="zh-CN" sz="2800" dirty="0">
                  <a:latin typeface="宋体" pitchFamily="2" charset="-122"/>
                </a:rPr>
                <a:t>4</a:t>
              </a:r>
              <a:r>
                <a:rPr lang="zh-CN" altLang="en-US" sz="2800" dirty="0">
                  <a:latin typeface="宋体" pitchFamily="2" charset="-122"/>
                </a:rPr>
                <a:t>的整数倍再加</a:t>
              </a:r>
              <a:r>
                <a:rPr lang="en-US" altLang="zh-CN" sz="2800" dirty="0">
                  <a:latin typeface="宋体" pitchFamily="2" charset="-122"/>
                </a:rPr>
                <a:t>3</a:t>
              </a:r>
              <a:r>
                <a:rPr lang="zh-CN" altLang="en-US" sz="2800" dirty="0">
                  <a:latin typeface="宋体" pitchFamily="2" charset="-122"/>
                </a:rPr>
                <a:t>的所有实数构成的集合为</a:t>
              </a:r>
              <a:r>
                <a:rPr lang="en-US" altLang="zh-CN" sz="2800" dirty="0">
                  <a:latin typeface="宋体" pitchFamily="2" charset="-122"/>
                </a:rPr>
                <a:t>B</a:t>
              </a:r>
              <a:r>
                <a:rPr lang="zh-CN" altLang="en-US" sz="2800" dirty="0">
                  <a:latin typeface="宋体" pitchFamily="2" charset="-122"/>
                </a:rPr>
                <a:t>，若          ，试推断</a:t>
              </a:r>
              <a:r>
                <a:rPr lang="en-US" altLang="zh-CN" sz="2800" dirty="0" err="1">
                  <a:latin typeface="宋体" pitchFamily="2" charset="-122"/>
                </a:rPr>
                <a:t>x+y</a:t>
              </a:r>
              <a:r>
                <a:rPr lang="zh-CN" altLang="en-US" sz="2800" dirty="0">
                  <a:latin typeface="宋体" pitchFamily="2" charset="-122"/>
                </a:rPr>
                <a:t>和</a:t>
              </a:r>
              <a:r>
                <a:rPr lang="en-US" altLang="zh-CN" sz="2800" dirty="0">
                  <a:latin typeface="宋体" pitchFamily="2" charset="-122"/>
                </a:rPr>
                <a:t>x-y</a:t>
              </a:r>
              <a:r>
                <a:rPr lang="zh-CN" altLang="en-US" sz="2800" dirty="0">
                  <a:latin typeface="宋体" pitchFamily="2" charset="-122"/>
                </a:rPr>
                <a:t>与集合</a:t>
              </a:r>
              <a:r>
                <a:rPr lang="en-US" altLang="zh-CN" sz="2800" dirty="0">
                  <a:latin typeface="宋体" pitchFamily="2" charset="-122"/>
                </a:rPr>
                <a:t>B</a:t>
              </a:r>
              <a:r>
                <a:rPr lang="zh-CN" altLang="en-US" sz="2800" dirty="0">
                  <a:latin typeface="宋体" pitchFamily="2" charset="-122"/>
                </a:rPr>
                <a:t>的关系</a:t>
              </a:r>
              <a:r>
                <a:rPr lang="en-US" altLang="zh-CN" sz="2800" dirty="0">
                  <a:latin typeface="宋体" pitchFamily="2" charset="-122"/>
                </a:rPr>
                <a:t>.</a:t>
              </a:r>
            </a:p>
          </p:txBody>
        </p:sp>
        <p:graphicFrame>
          <p:nvGraphicFramePr>
            <p:cNvPr id="701452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xmlns="" val="2923341669"/>
                </p:ext>
              </p:extLst>
            </p:nvPr>
          </p:nvGraphicFramePr>
          <p:xfrm>
            <a:off x="296" y="2240"/>
            <a:ext cx="1108" cy="297"/>
          </p:xfrm>
          <a:graphic>
            <a:graphicData uri="http://schemas.openxmlformats.org/presentationml/2006/ole">
              <p:oleObj spid="_x0000_s701470" name="Equation" r:id="rId9" imgW="761760" imgH="203040" progId="Equation.DSMT4">
                <p:embed/>
              </p:oleObj>
            </a:graphicData>
          </a:graphic>
        </p:graphicFrame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710</Words>
  <Application>Microsoft Office PowerPoint</Application>
  <PresentationFormat>全屏显示(4:3)</PresentationFormat>
  <Paragraphs>50</Paragraphs>
  <Slides>8</Slides>
  <Notes>8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2_自定义设计方案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2013-09-23T02:25:42Z</dcterms:created>
  <dcterms:modified xsi:type="dcterms:W3CDTF">2013-09-26T02:02:25Z</dcterms:modified>
</cp:coreProperties>
</file>