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7" r:id="rId1"/>
  </p:sldMasterIdLst>
  <p:notesMasterIdLst>
    <p:notesMasterId r:id="rId10"/>
  </p:notesMasterIdLst>
  <p:handoutMasterIdLst>
    <p:handoutMasterId r:id="rId11"/>
  </p:handoutMasterIdLst>
  <p:sldIdLst>
    <p:sldId id="610" r:id="rId2"/>
    <p:sldId id="602" r:id="rId3"/>
    <p:sldId id="603" r:id="rId4"/>
    <p:sldId id="604" r:id="rId5"/>
    <p:sldId id="605" r:id="rId6"/>
    <p:sldId id="606" r:id="rId7"/>
    <p:sldId id="607" r:id="rId8"/>
    <p:sldId id="608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FF33"/>
    <a:srgbClr val="FFFF00"/>
    <a:srgbClr val="FF3300"/>
    <a:srgbClr val="FF9900"/>
    <a:srgbClr val="B2B2B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68" autoAdjust="0"/>
    <p:restoredTop sz="94660"/>
  </p:normalViewPr>
  <p:slideViewPr>
    <p:cSldViewPr>
      <p:cViewPr>
        <p:scale>
          <a:sx n="70" d="100"/>
          <a:sy n="70" d="100"/>
        </p:scale>
        <p:origin x="-1656" y="-396"/>
      </p:cViewPr>
      <p:guideLst>
        <p:guide orient="horz" pos="2064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e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70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72235CB2-D857-4F83-9DC1-9AB9D884E1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4745760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1247D8DF-02E5-4555-84DE-82FA46BBAE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8328962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ACB720-2102-4DA3-B1AE-2A244FC682C9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70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E1E49A-38DE-44F6-B361-ADA08D18229A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69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765E48-D85E-4B92-A3E9-3D0BBEA6F9A6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E598F2-CBFB-431C-B735-21B87262957F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69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A0B658-8A41-4F10-B133-6A4B80ED98D2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69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48CA13-7327-441C-B686-69F51EDA9C37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69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E52D79-71EE-46E1-8670-D213325DE5F8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70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3CDE5F-843D-4A3F-AEFA-279C3945C797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0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75229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74476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6809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5137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91024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4383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55063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20900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6436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37171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BAEF57-4F0E-40B9-809D-DA86DAD07E04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940863B-0CA2-4725-B331-96300C148D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4688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2466" name="Picture 2" descr="C:\Documents and Settings\Administrator\桌面\小学数学背景1\200894143336725_2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83" b="529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2467" name="Picture 3" descr="\\192.168.1.155\share\PPT\PPT素材包\矩形框\矩形框8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4507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小学数学背景1\200894143336725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83" b="529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7589" name="WordArt 5"/>
          <p:cNvSpPr>
            <a:spLocks noChangeArrowheads="1" noChangeShapeType="1" noTextEdit="1"/>
          </p:cNvSpPr>
          <p:nvPr/>
        </p:nvSpPr>
        <p:spPr bwMode="gray">
          <a:xfrm>
            <a:off x="2057400" y="2667000"/>
            <a:ext cx="52578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/>
                <a:ea typeface="华文中宋"/>
              </a:rPr>
              <a:t>集合</a:t>
            </a:r>
            <a:r>
              <a:rPr lang="zh-CN" altLang="en-US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/>
                <a:ea typeface="华文中宋"/>
              </a:rPr>
              <a:t>的表示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Text Box 2"/>
          <p:cNvSpPr txBox="1">
            <a:spLocks noChangeArrowheads="1"/>
          </p:cNvSpPr>
          <p:nvPr/>
        </p:nvSpPr>
        <p:spPr bwMode="auto">
          <a:xfrm>
            <a:off x="609600" y="790575"/>
            <a:ext cx="1828800" cy="1323439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sz="4000"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3600" dirty="0"/>
              <a:t>问题提出</a:t>
            </a:r>
          </a:p>
        </p:txBody>
      </p:sp>
      <p:sp>
        <p:nvSpPr>
          <p:cNvPr id="689155" name="Text Box 3"/>
          <p:cNvSpPr txBox="1">
            <a:spLocks noChangeArrowheads="1"/>
          </p:cNvSpPr>
          <p:nvPr/>
        </p:nvSpPr>
        <p:spPr bwMode="auto">
          <a:xfrm>
            <a:off x="381000" y="1476375"/>
            <a:ext cx="594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/>
              <a:t>     </a:t>
            </a:r>
            <a:r>
              <a:rPr lang="en-US" altLang="zh-CN" sz="2800">
                <a:latin typeface="宋体" pitchFamily="2" charset="-122"/>
              </a:rPr>
              <a:t>1.</a:t>
            </a:r>
            <a:r>
              <a:rPr lang="zh-CN" altLang="en-US" sz="2800">
                <a:latin typeface="宋体" pitchFamily="2" charset="-122"/>
              </a:rPr>
              <a:t>集合中的元素有哪些特征？ </a:t>
            </a:r>
          </a:p>
        </p:txBody>
      </p:sp>
      <p:sp>
        <p:nvSpPr>
          <p:cNvPr id="689157" name="Text Box 5"/>
          <p:cNvSpPr txBox="1">
            <a:spLocks noChangeArrowheads="1"/>
          </p:cNvSpPr>
          <p:nvPr/>
        </p:nvSpPr>
        <p:spPr bwMode="auto">
          <a:xfrm>
            <a:off x="5410200" y="1484293"/>
            <a:ext cx="2971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</a:rPr>
              <a:t>确定性、无序性、互异性 </a:t>
            </a:r>
          </a:p>
        </p:txBody>
      </p:sp>
      <p:sp>
        <p:nvSpPr>
          <p:cNvPr id="689158" name="Text Box 6"/>
          <p:cNvSpPr txBox="1">
            <a:spLocks noChangeArrowheads="1"/>
          </p:cNvSpPr>
          <p:nvPr/>
        </p:nvSpPr>
        <p:spPr bwMode="auto">
          <a:xfrm>
            <a:off x="381000" y="2514600"/>
            <a:ext cx="6705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/>
              <a:t>     </a:t>
            </a:r>
            <a:r>
              <a:rPr lang="en-US" altLang="zh-CN" sz="2800">
                <a:latin typeface="宋体" pitchFamily="2" charset="-122"/>
              </a:rPr>
              <a:t>2.</a:t>
            </a:r>
            <a:r>
              <a:rPr lang="zh-CN" altLang="en-US" sz="2800">
                <a:latin typeface="宋体" pitchFamily="2" charset="-122"/>
              </a:rPr>
              <a:t>元素与集合有哪几种关系？ </a:t>
            </a:r>
          </a:p>
        </p:txBody>
      </p:sp>
      <p:sp>
        <p:nvSpPr>
          <p:cNvPr id="689159" name="Text Box 7"/>
          <p:cNvSpPr txBox="1">
            <a:spLocks noChangeArrowheads="1"/>
          </p:cNvSpPr>
          <p:nvPr/>
        </p:nvSpPr>
        <p:spPr bwMode="auto">
          <a:xfrm>
            <a:off x="5638800" y="2514600"/>
            <a:ext cx="3276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</a:rPr>
              <a:t>属于、不属于 </a:t>
            </a:r>
          </a:p>
        </p:txBody>
      </p:sp>
      <p:sp>
        <p:nvSpPr>
          <p:cNvPr id="689160" name="Text Box 8"/>
          <p:cNvSpPr txBox="1">
            <a:spLocks noChangeArrowheads="1"/>
          </p:cNvSpPr>
          <p:nvPr/>
        </p:nvSpPr>
        <p:spPr bwMode="auto">
          <a:xfrm>
            <a:off x="381000" y="3124200"/>
            <a:ext cx="8229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/>
              <a:t>     </a:t>
            </a:r>
            <a:r>
              <a:rPr lang="en-US" altLang="zh-CN" sz="2800" dirty="0">
                <a:latin typeface="宋体" pitchFamily="2" charset="-122"/>
              </a:rPr>
              <a:t>3.</a:t>
            </a:r>
            <a:r>
              <a:rPr lang="zh-CN" altLang="en-US" sz="2800" dirty="0">
                <a:latin typeface="宋体" pitchFamily="2" charset="-122"/>
              </a:rPr>
              <a:t>用自然语言描述一个集合往往是不简明的，如“在平面直角坐标系中以原点为圆心，</a:t>
            </a:r>
            <a:r>
              <a:rPr lang="en-US" altLang="zh-CN" sz="2800" dirty="0">
                <a:latin typeface="宋体" pitchFamily="2" charset="-122"/>
              </a:rPr>
              <a:t>2 </a:t>
            </a:r>
            <a:r>
              <a:rPr lang="zh-CN" altLang="en-US" sz="2800" dirty="0">
                <a:latin typeface="宋体" pitchFamily="2" charset="-122"/>
              </a:rPr>
              <a:t>为半径的圆周上的点”组成的集合，那么，我们可以用什么方式表示集合呢？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9155" grpId="0"/>
      <p:bldP spid="689157" grpId="0"/>
      <p:bldP spid="689158" grpId="0"/>
      <p:bldP spid="689159" grpId="0"/>
      <p:bldP spid="6891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Text Box 2"/>
          <p:cNvSpPr txBox="1">
            <a:spLocks noChangeArrowheads="1"/>
          </p:cNvSpPr>
          <p:nvPr/>
        </p:nvSpPr>
        <p:spPr bwMode="auto">
          <a:xfrm>
            <a:off x="457200" y="304800"/>
            <a:ext cx="2843213" cy="1200329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3200" dirty="0"/>
              <a:t>知识探究（一）</a:t>
            </a:r>
          </a:p>
        </p:txBody>
      </p:sp>
      <p:sp>
        <p:nvSpPr>
          <p:cNvPr id="691203" name="Text Box 3"/>
          <p:cNvSpPr txBox="1">
            <a:spLocks noChangeArrowheads="1"/>
          </p:cNvSpPr>
          <p:nvPr/>
        </p:nvSpPr>
        <p:spPr bwMode="auto">
          <a:xfrm>
            <a:off x="228600" y="2193925"/>
            <a:ext cx="640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1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这两个集合分别有哪些元素？ </a:t>
            </a:r>
          </a:p>
        </p:txBody>
      </p:sp>
      <p:sp>
        <p:nvSpPr>
          <p:cNvPr id="691204" name="Rectangle 4"/>
          <p:cNvSpPr>
            <a:spLocks noChangeArrowheads="1"/>
          </p:cNvSpPr>
          <p:nvPr/>
        </p:nvSpPr>
        <p:spPr bwMode="auto">
          <a:xfrm>
            <a:off x="228600" y="3184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691205" name="Group 5"/>
          <p:cNvGrpSpPr>
            <a:grpSpLocks/>
          </p:cNvGrpSpPr>
          <p:nvPr/>
        </p:nvGrpSpPr>
        <p:grpSpPr bwMode="auto">
          <a:xfrm>
            <a:off x="228600" y="822325"/>
            <a:ext cx="8610600" cy="1373188"/>
            <a:chOff x="0" y="384"/>
            <a:chExt cx="5424" cy="865"/>
          </a:xfrm>
        </p:grpSpPr>
        <p:sp>
          <p:nvSpPr>
            <p:cNvPr id="691206" name="Text Box 6"/>
            <p:cNvSpPr txBox="1">
              <a:spLocks noChangeArrowheads="1"/>
            </p:cNvSpPr>
            <p:nvPr/>
          </p:nvSpPr>
          <p:spPr bwMode="auto">
            <a:xfrm>
              <a:off x="0" y="384"/>
              <a:ext cx="5424" cy="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 b="0" dirty="0"/>
                <a:t>   </a:t>
              </a:r>
              <a:r>
                <a:rPr lang="zh-CN" altLang="en-US" sz="2800" dirty="0">
                  <a:latin typeface="宋体" pitchFamily="2" charset="-122"/>
                </a:rPr>
                <a:t>考察下列集合：</a:t>
              </a:r>
            </a:p>
            <a:p>
              <a:r>
                <a:rPr lang="zh-CN" altLang="en-US" sz="2800" dirty="0">
                  <a:latin typeface="宋体" pitchFamily="2" charset="-122"/>
                </a:rPr>
                <a:t>（</a:t>
              </a:r>
              <a:r>
                <a:rPr lang="en-US" altLang="zh-CN" sz="2800" dirty="0">
                  <a:latin typeface="宋体" pitchFamily="2" charset="-122"/>
                </a:rPr>
                <a:t>1</a:t>
              </a:r>
              <a:r>
                <a:rPr lang="zh-CN" altLang="en-US" sz="2800" dirty="0">
                  <a:latin typeface="宋体" pitchFamily="2" charset="-122"/>
                </a:rPr>
                <a:t>）小于</a:t>
              </a:r>
              <a:r>
                <a:rPr lang="en-US" altLang="zh-CN" sz="2800" dirty="0">
                  <a:latin typeface="宋体" pitchFamily="2" charset="-122"/>
                </a:rPr>
                <a:t>5</a:t>
              </a:r>
              <a:r>
                <a:rPr lang="zh-CN" altLang="en-US" sz="2800" dirty="0">
                  <a:latin typeface="宋体" pitchFamily="2" charset="-122"/>
                </a:rPr>
                <a:t>的所有自然数组成的集合；</a:t>
              </a:r>
            </a:p>
            <a:p>
              <a:r>
                <a:rPr lang="zh-CN" altLang="en-US" sz="2800" dirty="0">
                  <a:latin typeface="宋体" pitchFamily="2" charset="-122"/>
                </a:rPr>
                <a:t>（</a:t>
              </a:r>
              <a:r>
                <a:rPr lang="en-US" altLang="zh-CN" sz="2800" dirty="0">
                  <a:latin typeface="宋体" pitchFamily="2" charset="-122"/>
                </a:rPr>
                <a:t>2</a:t>
              </a:r>
              <a:r>
                <a:rPr lang="zh-CN" altLang="en-US" sz="2800" dirty="0">
                  <a:latin typeface="宋体" pitchFamily="2" charset="-122"/>
                </a:rPr>
                <a:t>）方程      的所有实数根组成的集合</a:t>
              </a:r>
              <a:r>
                <a:rPr lang="en-US" altLang="zh-CN" sz="2800" dirty="0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691207" name="Object 7"/>
            <p:cNvGraphicFramePr>
              <a:graphicFrameLocks noChangeAspect="1"/>
            </p:cNvGraphicFramePr>
            <p:nvPr/>
          </p:nvGraphicFramePr>
          <p:xfrm>
            <a:off x="1080" y="930"/>
            <a:ext cx="720" cy="296"/>
          </p:xfrm>
          <a:graphic>
            <a:graphicData uri="http://schemas.openxmlformats.org/presentationml/2006/ole">
              <p:oleObj spid="_x0000_s691222" name="Equation" r:id="rId4" imgW="10972080" imgH="5314320" progId="Equation.DSMT4">
                <p:embed/>
              </p:oleObj>
            </a:graphicData>
          </a:graphic>
        </p:graphicFrame>
      </p:grpSp>
      <p:sp>
        <p:nvSpPr>
          <p:cNvPr id="691208" name="Text Box 8"/>
          <p:cNvSpPr txBox="1">
            <a:spLocks noChangeArrowheads="1"/>
          </p:cNvSpPr>
          <p:nvPr/>
        </p:nvSpPr>
        <p:spPr bwMode="auto">
          <a:xfrm>
            <a:off x="533400" y="2727325"/>
            <a:ext cx="754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（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0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2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3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4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；    （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2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-1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0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</a:p>
        </p:txBody>
      </p:sp>
      <p:sp>
        <p:nvSpPr>
          <p:cNvPr id="691209" name="Text Box 9"/>
          <p:cNvSpPr txBox="1">
            <a:spLocks noChangeArrowheads="1"/>
          </p:cNvSpPr>
          <p:nvPr/>
        </p:nvSpPr>
        <p:spPr bwMode="auto">
          <a:xfrm>
            <a:off x="228600" y="3184525"/>
            <a:ext cx="861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2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由上述两组数组成的集合可分别怎样表示？ </a:t>
            </a:r>
          </a:p>
        </p:txBody>
      </p:sp>
      <p:sp>
        <p:nvSpPr>
          <p:cNvPr id="691210" name="Text Box 10"/>
          <p:cNvSpPr txBox="1">
            <a:spLocks noChangeArrowheads="1"/>
          </p:cNvSpPr>
          <p:nvPr/>
        </p:nvSpPr>
        <p:spPr bwMode="auto">
          <a:xfrm>
            <a:off x="609600" y="3641725"/>
            <a:ext cx="7696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{0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2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3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4}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；  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2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{-1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0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1}</a:t>
            </a:r>
          </a:p>
        </p:txBody>
      </p:sp>
      <p:sp>
        <p:nvSpPr>
          <p:cNvPr id="691211" name="Text Box 11"/>
          <p:cNvSpPr txBox="1">
            <a:spLocks noChangeArrowheads="1"/>
          </p:cNvSpPr>
          <p:nvPr/>
        </p:nvSpPr>
        <p:spPr bwMode="auto">
          <a:xfrm>
            <a:off x="228600" y="409892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3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这种表示集合的方法叫什么名称？</a:t>
            </a:r>
            <a:r>
              <a:rPr lang="zh-CN" altLang="en-US" sz="2800" b="0" dirty="0"/>
              <a:t> </a:t>
            </a:r>
          </a:p>
        </p:txBody>
      </p:sp>
      <p:sp>
        <p:nvSpPr>
          <p:cNvPr id="691212" name="Text Box 12"/>
          <p:cNvSpPr txBox="1">
            <a:spLocks noChangeArrowheads="1"/>
          </p:cNvSpPr>
          <p:nvPr/>
        </p:nvSpPr>
        <p:spPr bwMode="auto">
          <a:xfrm>
            <a:off x="1905000" y="4556125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</a:rPr>
              <a:t>列举法</a:t>
            </a:r>
          </a:p>
        </p:txBody>
      </p:sp>
      <p:sp>
        <p:nvSpPr>
          <p:cNvPr id="691213" name="Text Box 13"/>
          <p:cNvSpPr txBox="1">
            <a:spLocks noChangeArrowheads="1"/>
          </p:cNvSpPr>
          <p:nvPr/>
        </p:nvSpPr>
        <p:spPr bwMode="auto">
          <a:xfrm>
            <a:off x="228600" y="5013325"/>
            <a:ext cx="7086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4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列举法表示集合的基本模式是什么？ </a:t>
            </a:r>
          </a:p>
        </p:txBody>
      </p:sp>
      <p:sp>
        <p:nvSpPr>
          <p:cNvPr id="691214" name="Rectangle 14"/>
          <p:cNvSpPr>
            <a:spLocks noChangeArrowheads="1"/>
          </p:cNvSpPr>
          <p:nvPr/>
        </p:nvSpPr>
        <p:spPr bwMode="auto">
          <a:xfrm>
            <a:off x="3113088" y="3733800"/>
            <a:ext cx="2222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1100" b="0"/>
              <a:t> </a:t>
            </a:r>
            <a:endParaRPr lang="en-US" altLang="zh-CN" sz="1800" b="0"/>
          </a:p>
        </p:txBody>
      </p:sp>
      <p:grpSp>
        <p:nvGrpSpPr>
          <p:cNvPr id="691215" name="Group 15"/>
          <p:cNvGrpSpPr>
            <a:grpSpLocks/>
          </p:cNvGrpSpPr>
          <p:nvPr/>
        </p:nvGrpSpPr>
        <p:grpSpPr bwMode="auto">
          <a:xfrm>
            <a:off x="228600" y="5546725"/>
            <a:ext cx="8991600" cy="1006475"/>
            <a:chOff x="0" y="3360"/>
            <a:chExt cx="5664" cy="634"/>
          </a:xfrm>
        </p:grpSpPr>
        <p:sp>
          <p:nvSpPr>
            <p:cNvPr id="691216" name="Text Box 16"/>
            <p:cNvSpPr txBox="1">
              <a:spLocks noChangeArrowheads="1"/>
            </p:cNvSpPr>
            <p:nvPr/>
          </p:nvSpPr>
          <p:spPr bwMode="auto">
            <a:xfrm>
              <a:off x="0" y="3360"/>
              <a:ext cx="5664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</a:rPr>
                <a:t>    </a:t>
              </a:r>
              <a:r>
                <a:rPr lang="zh-CN" altLang="en-US" sz="280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</a:rPr>
                <a:t>把集合的元素一一列举出来，并用花括号“</a:t>
              </a:r>
              <a:r>
                <a:rPr lang="en-US" altLang="zh-CN" sz="280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</a:rPr>
                <a:t>{  }”</a:t>
              </a:r>
              <a:r>
                <a:rPr lang="zh-CN" altLang="en-US" sz="280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</a:rPr>
                <a:t>括起来，即 </a:t>
              </a:r>
            </a:p>
          </p:txBody>
        </p:sp>
        <p:graphicFrame>
          <p:nvGraphicFramePr>
            <p:cNvPr id="691217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582237800"/>
                </p:ext>
              </p:extLst>
            </p:nvPr>
          </p:nvGraphicFramePr>
          <p:xfrm>
            <a:off x="1248" y="3696"/>
            <a:ext cx="1008" cy="298"/>
          </p:xfrm>
          <a:graphic>
            <a:graphicData uri="http://schemas.openxmlformats.org/presentationml/2006/ole">
              <p:oleObj spid="_x0000_s691223" name="Equation" r:id="rId5" imgW="672840" imgH="203040" progId="Equation.DSMT4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1203" grpId="0"/>
      <p:bldP spid="691208" grpId="0"/>
      <p:bldP spid="691209" grpId="0"/>
      <p:bldP spid="691210" grpId="0"/>
      <p:bldP spid="691211" grpId="0"/>
      <p:bldP spid="691212" grpId="0"/>
      <p:bldP spid="6912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Text Box 2"/>
          <p:cNvSpPr txBox="1">
            <a:spLocks noChangeArrowheads="1"/>
          </p:cNvSpPr>
          <p:nvPr/>
        </p:nvSpPr>
        <p:spPr bwMode="auto">
          <a:xfrm>
            <a:off x="533400" y="476071"/>
            <a:ext cx="2843213" cy="1200329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3200" dirty="0"/>
              <a:t>知识探究（二）</a:t>
            </a:r>
          </a:p>
        </p:txBody>
      </p:sp>
      <p:grpSp>
        <p:nvGrpSpPr>
          <p:cNvPr id="693251" name="Group 3"/>
          <p:cNvGrpSpPr>
            <a:grpSpLocks/>
          </p:cNvGrpSpPr>
          <p:nvPr/>
        </p:nvGrpSpPr>
        <p:grpSpPr bwMode="auto">
          <a:xfrm>
            <a:off x="228600" y="1009650"/>
            <a:ext cx="8915400" cy="1200150"/>
            <a:chOff x="0" y="384"/>
            <a:chExt cx="5616" cy="756"/>
          </a:xfrm>
        </p:grpSpPr>
        <p:sp>
          <p:nvSpPr>
            <p:cNvPr id="693252" name="Text Box 4"/>
            <p:cNvSpPr txBox="1">
              <a:spLocks noChangeArrowheads="1"/>
            </p:cNvSpPr>
            <p:nvPr/>
          </p:nvSpPr>
          <p:spPr bwMode="auto">
            <a:xfrm>
              <a:off x="0" y="384"/>
              <a:ext cx="5616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400" b="0"/>
                <a:t>  </a:t>
              </a:r>
              <a:r>
                <a:rPr lang="zh-CN" altLang="en-US" sz="2400">
                  <a:latin typeface="宋体" pitchFamily="2" charset="-122"/>
                </a:rPr>
                <a:t>考察下列集合：</a:t>
              </a:r>
            </a:p>
            <a:p>
              <a:r>
                <a:rPr lang="zh-CN" altLang="en-US" sz="2400">
                  <a:latin typeface="宋体" pitchFamily="2" charset="-122"/>
                </a:rPr>
                <a:t>（</a:t>
              </a:r>
              <a:r>
                <a:rPr lang="en-US" altLang="zh-CN" sz="2400">
                  <a:latin typeface="宋体" pitchFamily="2" charset="-122"/>
                </a:rPr>
                <a:t>1</a:t>
              </a:r>
              <a:r>
                <a:rPr lang="zh-CN" altLang="en-US" sz="2400">
                  <a:latin typeface="宋体" pitchFamily="2" charset="-122"/>
                </a:rPr>
                <a:t>）不等式        的解组成的集合；</a:t>
              </a:r>
            </a:p>
            <a:p>
              <a:r>
                <a:rPr lang="zh-CN" altLang="en-US" sz="2400">
                  <a:latin typeface="宋体" pitchFamily="2" charset="-122"/>
                </a:rPr>
                <a:t>（</a:t>
              </a:r>
              <a:r>
                <a:rPr lang="en-US" altLang="zh-CN" sz="2400">
                  <a:latin typeface="宋体" pitchFamily="2" charset="-122"/>
                </a:rPr>
                <a:t>2</a:t>
              </a:r>
              <a:r>
                <a:rPr lang="zh-CN" altLang="en-US" sz="2400">
                  <a:latin typeface="宋体" pitchFamily="2" charset="-122"/>
                </a:rPr>
                <a:t>）绝对值小于</a:t>
              </a:r>
              <a:r>
                <a:rPr lang="en-US" altLang="zh-CN" sz="2400">
                  <a:latin typeface="宋体" pitchFamily="2" charset="-122"/>
                </a:rPr>
                <a:t>2</a:t>
              </a:r>
              <a:r>
                <a:rPr lang="zh-CN" altLang="en-US" sz="2400">
                  <a:latin typeface="宋体" pitchFamily="2" charset="-122"/>
                </a:rPr>
                <a:t>的实数组成的集合</a:t>
              </a:r>
              <a:r>
                <a:rPr lang="en-US" altLang="zh-CN" sz="2400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693253" name="Object 5"/>
            <p:cNvGraphicFramePr>
              <a:graphicFrameLocks noChangeAspect="1"/>
            </p:cNvGraphicFramePr>
            <p:nvPr/>
          </p:nvGraphicFramePr>
          <p:xfrm>
            <a:off x="1116" y="648"/>
            <a:ext cx="816" cy="231"/>
          </p:xfrm>
          <a:graphic>
            <a:graphicData uri="http://schemas.openxmlformats.org/presentationml/2006/ole">
              <p:oleObj spid="_x0000_s693302" name="Equation" r:id="rId4" imgW="16629480" imgH="4648680" progId="Equation.DSMT4">
                <p:embed/>
              </p:oleObj>
            </a:graphicData>
          </a:graphic>
        </p:graphicFrame>
      </p:grpSp>
      <p:sp>
        <p:nvSpPr>
          <p:cNvPr id="693254" name="Text Box 6"/>
          <p:cNvSpPr txBox="1">
            <a:spLocks noChangeArrowheads="1"/>
          </p:cNvSpPr>
          <p:nvPr/>
        </p:nvSpPr>
        <p:spPr bwMode="auto">
          <a:xfrm>
            <a:off x="381000" y="2129135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400" dirty="0">
                <a:solidFill>
                  <a:srgbClr val="00B050"/>
                </a:solidFill>
                <a:latin typeface="宋体" pitchFamily="2" charset="-122"/>
              </a:rPr>
              <a:t>1</a:t>
            </a: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400" dirty="0">
                <a:latin typeface="宋体" pitchFamily="2" charset="-122"/>
              </a:rPr>
              <a:t>这两个集合能否用列举法表示？</a:t>
            </a:r>
          </a:p>
        </p:txBody>
      </p:sp>
      <p:sp>
        <p:nvSpPr>
          <p:cNvPr id="693255" name="Text Box 7"/>
          <p:cNvSpPr txBox="1">
            <a:spLocks noChangeArrowheads="1"/>
          </p:cNvSpPr>
          <p:nvPr/>
        </p:nvSpPr>
        <p:spPr bwMode="auto">
          <a:xfrm>
            <a:off x="381000" y="2586335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400" dirty="0">
                <a:solidFill>
                  <a:srgbClr val="00B050"/>
                </a:solidFill>
                <a:latin typeface="宋体" pitchFamily="2" charset="-122"/>
              </a:rPr>
              <a:t>2</a:t>
            </a: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400" dirty="0">
                <a:latin typeface="宋体" pitchFamily="2" charset="-122"/>
              </a:rPr>
              <a:t>如何用数学式子描述上述两个集合的元素特征？</a:t>
            </a:r>
          </a:p>
        </p:txBody>
      </p:sp>
      <p:grpSp>
        <p:nvGrpSpPr>
          <p:cNvPr id="693256" name="Group 8"/>
          <p:cNvGrpSpPr>
            <a:grpSpLocks/>
          </p:cNvGrpSpPr>
          <p:nvPr/>
        </p:nvGrpSpPr>
        <p:grpSpPr bwMode="auto">
          <a:xfrm>
            <a:off x="228600" y="2601912"/>
            <a:ext cx="8839200" cy="903288"/>
            <a:chOff x="0" y="1912"/>
            <a:chExt cx="5568" cy="569"/>
          </a:xfrm>
        </p:grpSpPr>
        <p:sp>
          <p:nvSpPr>
            <p:cNvPr id="693257" name="Rectangle 9"/>
            <p:cNvSpPr>
              <a:spLocks noChangeArrowheads="1"/>
            </p:cNvSpPr>
            <p:nvPr/>
          </p:nvSpPr>
          <p:spPr bwMode="auto">
            <a:xfrm>
              <a:off x="0" y="1918"/>
              <a:ext cx="1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 sz="3200">
                <a:solidFill>
                  <a:srgbClr val="FF0000"/>
                </a:solidFill>
              </a:endParaRPr>
            </a:p>
          </p:txBody>
        </p:sp>
        <p:sp>
          <p:nvSpPr>
            <p:cNvPr id="693258" name="Text Box 10"/>
            <p:cNvSpPr txBox="1">
              <a:spLocks noChangeArrowheads="1"/>
            </p:cNvSpPr>
            <p:nvPr/>
          </p:nvSpPr>
          <p:spPr bwMode="auto">
            <a:xfrm>
              <a:off x="0" y="2160"/>
              <a:ext cx="556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0" dirty="0">
                  <a:solidFill>
                    <a:srgbClr val="FF0000"/>
                  </a:solidFill>
                </a:rPr>
                <a:t> </a:t>
              </a:r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（</a:t>
              </a:r>
              <a:r>
                <a:rPr lang="en-US" altLang="zh-CN" sz="2400" dirty="0">
                  <a:solidFill>
                    <a:srgbClr val="FF0000"/>
                  </a:solidFill>
                  <a:latin typeface="宋体" pitchFamily="2" charset="-122"/>
                </a:rPr>
                <a:t>1</a:t>
              </a:r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）   </a:t>
              </a:r>
              <a:r>
                <a:rPr lang="en-US" altLang="zh-CN" sz="2400" dirty="0">
                  <a:solidFill>
                    <a:srgbClr val="FF0000"/>
                  </a:solidFill>
                  <a:latin typeface="宋体" pitchFamily="2" charset="-122"/>
                </a:rPr>
                <a:t>R</a:t>
              </a:r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，且     ；  （</a:t>
              </a:r>
              <a:r>
                <a:rPr lang="en-US" altLang="zh-CN" sz="2400" dirty="0">
                  <a:solidFill>
                    <a:srgbClr val="FF0000"/>
                  </a:solidFill>
                  <a:latin typeface="宋体" pitchFamily="2" charset="-122"/>
                </a:rPr>
                <a:t>2</a:t>
              </a:r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）   </a:t>
              </a:r>
              <a:r>
                <a:rPr lang="en-US" altLang="zh-CN" sz="2400" dirty="0">
                  <a:solidFill>
                    <a:srgbClr val="FF0000"/>
                  </a:solidFill>
                  <a:latin typeface="宋体" pitchFamily="2" charset="-122"/>
                </a:rPr>
                <a:t>R</a:t>
              </a:r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，且</a:t>
              </a:r>
            </a:p>
          </p:txBody>
        </p:sp>
        <p:sp>
          <p:nvSpPr>
            <p:cNvPr id="693259" name="Rectangle 11"/>
            <p:cNvSpPr>
              <a:spLocks noChangeArrowheads="1"/>
            </p:cNvSpPr>
            <p:nvPr/>
          </p:nvSpPr>
          <p:spPr bwMode="auto">
            <a:xfrm>
              <a:off x="0" y="1930"/>
              <a:ext cx="1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 sz="3200">
                <a:solidFill>
                  <a:srgbClr val="FF0000"/>
                </a:solidFill>
              </a:endParaRPr>
            </a:p>
          </p:txBody>
        </p:sp>
        <p:graphicFrame>
          <p:nvGraphicFramePr>
            <p:cNvPr id="693260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919689245"/>
                </p:ext>
              </p:extLst>
            </p:nvPr>
          </p:nvGraphicFramePr>
          <p:xfrm>
            <a:off x="480" y="2200"/>
            <a:ext cx="384" cy="281"/>
          </p:xfrm>
          <a:graphic>
            <a:graphicData uri="http://schemas.openxmlformats.org/presentationml/2006/ole">
              <p:oleObj spid="_x0000_s693303" name="Equation" r:id="rId5" imgW="241200" imgH="139680" progId="Equation.DSMT4">
                <p:embed/>
              </p:oleObj>
            </a:graphicData>
          </a:graphic>
        </p:graphicFrame>
        <p:graphicFrame>
          <p:nvGraphicFramePr>
            <p:cNvPr id="693261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607606541"/>
                </p:ext>
              </p:extLst>
            </p:nvPr>
          </p:nvGraphicFramePr>
          <p:xfrm>
            <a:off x="1344" y="2176"/>
            <a:ext cx="528" cy="279"/>
          </p:xfrm>
          <a:graphic>
            <a:graphicData uri="http://schemas.openxmlformats.org/presentationml/2006/ole">
              <p:oleObj spid="_x0000_s693304" name="Equation" r:id="rId6" imgW="342720" imgH="177480" progId="Equation.DSMT4">
                <p:embed/>
              </p:oleObj>
            </a:graphicData>
          </a:graphic>
        </p:graphicFrame>
        <p:graphicFrame>
          <p:nvGraphicFramePr>
            <p:cNvPr id="693262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508767555"/>
                </p:ext>
              </p:extLst>
            </p:nvPr>
          </p:nvGraphicFramePr>
          <p:xfrm>
            <a:off x="2592" y="2193"/>
            <a:ext cx="384" cy="281"/>
          </p:xfrm>
          <a:graphic>
            <a:graphicData uri="http://schemas.openxmlformats.org/presentationml/2006/ole">
              <p:oleObj spid="_x0000_s693305" name="Equation" r:id="rId7" imgW="241200" imgH="139680" progId="Equation.DSMT4">
                <p:embed/>
              </p:oleObj>
            </a:graphicData>
          </a:graphic>
        </p:graphicFrame>
        <p:sp>
          <p:nvSpPr>
            <p:cNvPr id="693263" name="Rectangle 15"/>
            <p:cNvSpPr>
              <a:spLocks noChangeArrowheads="1"/>
            </p:cNvSpPr>
            <p:nvPr/>
          </p:nvSpPr>
          <p:spPr bwMode="auto">
            <a:xfrm>
              <a:off x="0" y="1912"/>
              <a:ext cx="1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 sz="3200">
                <a:solidFill>
                  <a:srgbClr val="FF0000"/>
                </a:solidFill>
              </a:endParaRPr>
            </a:p>
          </p:txBody>
        </p:sp>
        <p:graphicFrame>
          <p:nvGraphicFramePr>
            <p:cNvPr id="693264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59152414"/>
                </p:ext>
              </p:extLst>
            </p:nvPr>
          </p:nvGraphicFramePr>
          <p:xfrm>
            <a:off x="3552" y="2161"/>
            <a:ext cx="672" cy="320"/>
          </p:xfrm>
          <a:graphic>
            <a:graphicData uri="http://schemas.openxmlformats.org/presentationml/2006/ole">
              <p:oleObj spid="_x0000_s693306" name="Equation" r:id="rId8" imgW="419040" imgH="203040" progId="Equation.DSMT4">
                <p:embed/>
              </p:oleObj>
            </a:graphicData>
          </a:graphic>
        </p:graphicFrame>
      </p:grpSp>
      <p:sp>
        <p:nvSpPr>
          <p:cNvPr id="693265" name="Text Box 17"/>
          <p:cNvSpPr txBox="1">
            <a:spLocks noChangeArrowheads="1"/>
          </p:cNvSpPr>
          <p:nvPr/>
        </p:nvSpPr>
        <p:spPr bwMode="auto">
          <a:xfrm>
            <a:off x="228600" y="350520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400" dirty="0">
                <a:solidFill>
                  <a:srgbClr val="00B050"/>
                </a:solidFill>
                <a:latin typeface="宋体" pitchFamily="2" charset="-122"/>
              </a:rPr>
              <a:t>3</a:t>
            </a: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400" dirty="0">
                <a:latin typeface="宋体" pitchFamily="2" charset="-122"/>
              </a:rPr>
              <a:t>上述两个集合可分别怎样表示？</a:t>
            </a:r>
          </a:p>
        </p:txBody>
      </p:sp>
      <p:grpSp>
        <p:nvGrpSpPr>
          <p:cNvPr id="693266" name="Group 18"/>
          <p:cNvGrpSpPr>
            <a:grpSpLocks/>
          </p:cNvGrpSpPr>
          <p:nvPr/>
        </p:nvGrpSpPr>
        <p:grpSpPr bwMode="auto">
          <a:xfrm>
            <a:off x="228600" y="3744909"/>
            <a:ext cx="8839200" cy="892175"/>
            <a:chOff x="0" y="2695"/>
            <a:chExt cx="5568" cy="562"/>
          </a:xfrm>
        </p:grpSpPr>
        <p:sp>
          <p:nvSpPr>
            <p:cNvPr id="693267" name="Rectangle 19"/>
            <p:cNvSpPr>
              <a:spLocks noChangeArrowheads="1"/>
            </p:cNvSpPr>
            <p:nvPr/>
          </p:nvSpPr>
          <p:spPr bwMode="auto">
            <a:xfrm>
              <a:off x="0" y="2701"/>
              <a:ext cx="1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 sz="3200">
                <a:solidFill>
                  <a:srgbClr val="FF0000"/>
                </a:solidFill>
              </a:endParaRPr>
            </a:p>
          </p:txBody>
        </p:sp>
        <p:sp>
          <p:nvSpPr>
            <p:cNvPr id="693268" name="Text Box 20"/>
            <p:cNvSpPr txBox="1">
              <a:spLocks noChangeArrowheads="1"/>
            </p:cNvSpPr>
            <p:nvPr/>
          </p:nvSpPr>
          <p:spPr bwMode="auto">
            <a:xfrm>
              <a:off x="0" y="2943"/>
              <a:ext cx="556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0" dirty="0">
                  <a:solidFill>
                    <a:srgbClr val="FF0000"/>
                  </a:solidFill>
                </a:rPr>
                <a:t> </a:t>
              </a:r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（</a:t>
              </a:r>
              <a:r>
                <a:rPr lang="en-US" altLang="zh-CN" sz="2400" dirty="0">
                  <a:solidFill>
                    <a:srgbClr val="FF0000"/>
                  </a:solidFill>
                  <a:latin typeface="宋体" pitchFamily="2" charset="-122"/>
                </a:rPr>
                <a:t>1</a:t>
              </a:r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）</a:t>
              </a:r>
              <a:r>
                <a:rPr lang="en-US" altLang="zh-CN" sz="2400" dirty="0">
                  <a:solidFill>
                    <a:srgbClr val="FF0000"/>
                  </a:solidFill>
                  <a:latin typeface="宋体" pitchFamily="2" charset="-122"/>
                </a:rPr>
                <a:t>{    R|     }</a:t>
              </a:r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；  （</a:t>
              </a:r>
              <a:r>
                <a:rPr lang="en-US" altLang="zh-CN" sz="2400" dirty="0">
                  <a:solidFill>
                    <a:srgbClr val="FF0000"/>
                  </a:solidFill>
                  <a:latin typeface="宋体" pitchFamily="2" charset="-122"/>
                </a:rPr>
                <a:t>2</a:t>
              </a:r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）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宋体" pitchFamily="2" charset="-122"/>
                </a:rPr>
                <a:t>{     </a:t>
              </a:r>
              <a:r>
                <a:rPr lang="en-US" altLang="zh-CN" sz="2400" dirty="0">
                  <a:solidFill>
                    <a:srgbClr val="FF0000"/>
                  </a:solidFill>
                  <a:latin typeface="宋体" pitchFamily="2" charset="-122"/>
                </a:rPr>
                <a:t>R|      }</a:t>
              </a:r>
            </a:p>
          </p:txBody>
        </p:sp>
        <p:sp>
          <p:nvSpPr>
            <p:cNvPr id="693269" name="Rectangle 21"/>
            <p:cNvSpPr>
              <a:spLocks noChangeArrowheads="1"/>
            </p:cNvSpPr>
            <p:nvPr/>
          </p:nvSpPr>
          <p:spPr bwMode="auto">
            <a:xfrm>
              <a:off x="0" y="2713"/>
              <a:ext cx="1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 sz="3200">
                <a:solidFill>
                  <a:srgbClr val="FF0000"/>
                </a:solidFill>
              </a:endParaRPr>
            </a:p>
          </p:txBody>
        </p:sp>
        <p:graphicFrame>
          <p:nvGraphicFramePr>
            <p:cNvPr id="693270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61571247"/>
                </p:ext>
              </p:extLst>
            </p:nvPr>
          </p:nvGraphicFramePr>
          <p:xfrm>
            <a:off x="672" y="2976"/>
            <a:ext cx="384" cy="281"/>
          </p:xfrm>
          <a:graphic>
            <a:graphicData uri="http://schemas.openxmlformats.org/presentationml/2006/ole">
              <p:oleObj spid="_x0000_s693307" name="Equation" r:id="rId9" imgW="241200" imgH="139680" progId="Equation.DSMT4">
                <p:embed/>
              </p:oleObj>
            </a:graphicData>
          </a:graphic>
        </p:graphicFrame>
        <p:graphicFrame>
          <p:nvGraphicFramePr>
            <p:cNvPr id="693271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082274636"/>
                </p:ext>
              </p:extLst>
            </p:nvPr>
          </p:nvGraphicFramePr>
          <p:xfrm>
            <a:off x="1248" y="2928"/>
            <a:ext cx="528" cy="279"/>
          </p:xfrm>
          <a:graphic>
            <a:graphicData uri="http://schemas.openxmlformats.org/presentationml/2006/ole">
              <p:oleObj spid="_x0000_s693308" name="Equation" r:id="rId10" imgW="342720" imgH="177480" progId="Equation.DSMT4">
                <p:embed/>
              </p:oleObj>
            </a:graphicData>
          </a:graphic>
        </p:graphicFrame>
        <p:graphicFrame>
          <p:nvGraphicFramePr>
            <p:cNvPr id="693272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180714566"/>
                </p:ext>
              </p:extLst>
            </p:nvPr>
          </p:nvGraphicFramePr>
          <p:xfrm>
            <a:off x="2832" y="2976"/>
            <a:ext cx="384" cy="281"/>
          </p:xfrm>
          <a:graphic>
            <a:graphicData uri="http://schemas.openxmlformats.org/presentationml/2006/ole">
              <p:oleObj spid="_x0000_s693309" name="Equation" r:id="rId11" imgW="241200" imgH="139680" progId="Equation.DSMT4">
                <p:embed/>
              </p:oleObj>
            </a:graphicData>
          </a:graphic>
        </p:graphicFrame>
        <p:sp>
          <p:nvSpPr>
            <p:cNvPr id="693273" name="Rectangle 25"/>
            <p:cNvSpPr>
              <a:spLocks noChangeArrowheads="1"/>
            </p:cNvSpPr>
            <p:nvPr/>
          </p:nvSpPr>
          <p:spPr bwMode="auto">
            <a:xfrm>
              <a:off x="0" y="2695"/>
              <a:ext cx="1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 sz="3200">
                <a:solidFill>
                  <a:srgbClr val="FF0000"/>
                </a:solidFill>
              </a:endParaRPr>
            </a:p>
          </p:txBody>
        </p:sp>
        <p:graphicFrame>
          <p:nvGraphicFramePr>
            <p:cNvPr id="693274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022812903"/>
                </p:ext>
              </p:extLst>
            </p:nvPr>
          </p:nvGraphicFramePr>
          <p:xfrm>
            <a:off x="3456" y="2928"/>
            <a:ext cx="672" cy="320"/>
          </p:xfrm>
          <a:graphic>
            <a:graphicData uri="http://schemas.openxmlformats.org/presentationml/2006/ole">
              <p:oleObj spid="_x0000_s693310" name="Equation" r:id="rId12" imgW="419040" imgH="203040" progId="Equation.DSMT4">
                <p:embed/>
              </p:oleObj>
            </a:graphicData>
          </a:graphic>
        </p:graphicFrame>
      </p:grpSp>
      <p:sp>
        <p:nvSpPr>
          <p:cNvPr id="693275" name="Text Box 27"/>
          <p:cNvSpPr txBox="1">
            <a:spLocks noChangeArrowheads="1"/>
          </p:cNvSpPr>
          <p:nvPr/>
        </p:nvSpPr>
        <p:spPr bwMode="auto">
          <a:xfrm>
            <a:off x="228600" y="464820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400" dirty="0">
                <a:solidFill>
                  <a:srgbClr val="00B050"/>
                </a:solidFill>
                <a:latin typeface="宋体" pitchFamily="2" charset="-122"/>
              </a:rPr>
              <a:t>4</a:t>
            </a: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400" dirty="0">
                <a:latin typeface="宋体" pitchFamily="2" charset="-122"/>
              </a:rPr>
              <a:t>这种表示集合的方法叫什么名称？</a:t>
            </a:r>
          </a:p>
        </p:txBody>
      </p:sp>
      <p:sp>
        <p:nvSpPr>
          <p:cNvPr id="693276" name="Text Box 28"/>
          <p:cNvSpPr txBox="1">
            <a:spLocks noChangeArrowheads="1"/>
          </p:cNvSpPr>
          <p:nvPr/>
        </p:nvSpPr>
        <p:spPr bwMode="auto">
          <a:xfrm>
            <a:off x="1676400" y="5029200"/>
            <a:ext cx="304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>
                <a:solidFill>
                  <a:srgbClr val="FF0000"/>
                </a:solidFill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描述法 </a:t>
            </a:r>
          </a:p>
        </p:txBody>
      </p:sp>
      <p:sp>
        <p:nvSpPr>
          <p:cNvPr id="693277" name="Text Box 29"/>
          <p:cNvSpPr txBox="1">
            <a:spLocks noChangeArrowheads="1"/>
          </p:cNvSpPr>
          <p:nvPr/>
        </p:nvSpPr>
        <p:spPr bwMode="auto">
          <a:xfrm>
            <a:off x="228600" y="5405735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400" dirty="0">
                <a:solidFill>
                  <a:srgbClr val="00B050"/>
                </a:solidFill>
                <a:latin typeface="宋体" pitchFamily="2" charset="-122"/>
              </a:rPr>
              <a:t>5</a:t>
            </a:r>
            <a:r>
              <a:rPr lang="zh-CN" altLang="en-US" sz="24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400" dirty="0">
                <a:latin typeface="宋体" pitchFamily="2" charset="-122"/>
              </a:rPr>
              <a:t>描述法表示集合的基本模式是什么？</a:t>
            </a:r>
          </a:p>
        </p:txBody>
      </p:sp>
      <p:sp>
        <p:nvSpPr>
          <p:cNvPr id="693278" name="Text Box 30"/>
          <p:cNvSpPr txBox="1">
            <a:spLocks noChangeArrowheads="1"/>
          </p:cNvSpPr>
          <p:nvPr/>
        </p:nvSpPr>
        <p:spPr bwMode="auto">
          <a:xfrm>
            <a:off x="609600" y="5867400"/>
            <a:ext cx="7315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>
                <a:solidFill>
                  <a:srgbClr val="FF0000"/>
                </a:solidFill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{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元素的一般符号及取值范围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|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元素所具有的性质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}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3254" grpId="0"/>
      <p:bldP spid="693255" grpId="0"/>
      <p:bldP spid="693265" grpId="0"/>
      <p:bldP spid="693276" grpId="0"/>
      <p:bldP spid="693277" grpId="0"/>
      <p:bldP spid="6932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Text Box 2"/>
          <p:cNvSpPr txBox="1">
            <a:spLocks noChangeArrowheads="1"/>
          </p:cNvSpPr>
          <p:nvPr/>
        </p:nvSpPr>
        <p:spPr bwMode="auto">
          <a:xfrm>
            <a:off x="738187" y="304800"/>
            <a:ext cx="2843213" cy="1200329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知识探究（三）</a:t>
            </a:r>
          </a:p>
        </p:txBody>
      </p:sp>
      <p:grpSp>
        <p:nvGrpSpPr>
          <p:cNvPr id="695299" name="Group 3"/>
          <p:cNvGrpSpPr>
            <a:grpSpLocks/>
          </p:cNvGrpSpPr>
          <p:nvPr/>
        </p:nvGrpSpPr>
        <p:grpSpPr bwMode="auto">
          <a:xfrm>
            <a:off x="457200" y="862012"/>
            <a:ext cx="5943600" cy="520700"/>
            <a:chOff x="0" y="480"/>
            <a:chExt cx="3744" cy="328"/>
          </a:xfrm>
        </p:grpSpPr>
        <p:sp>
          <p:nvSpPr>
            <p:cNvPr id="695300" name="Text Box 4"/>
            <p:cNvSpPr txBox="1">
              <a:spLocks noChangeArrowheads="1"/>
            </p:cNvSpPr>
            <p:nvPr/>
          </p:nvSpPr>
          <p:spPr bwMode="auto">
            <a:xfrm>
              <a:off x="0" y="480"/>
              <a:ext cx="374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sz="2800" dirty="0">
                  <a:solidFill>
                    <a:srgbClr val="00B050"/>
                  </a:solidFill>
                  <a:latin typeface="宋体" pitchFamily="2" charset="-122"/>
                </a:rPr>
                <a:t>1</a:t>
              </a:r>
              <a:r>
                <a:rPr lang="zh-CN" altLang="en-US" sz="2800" dirty="0">
                  <a:solidFill>
                    <a:srgbClr val="00B050"/>
                  </a:solidFill>
                  <a:latin typeface="宋体" pitchFamily="2" charset="-122"/>
                </a:rPr>
                <a:t>： </a:t>
              </a:r>
              <a:r>
                <a:rPr lang="zh-CN" altLang="en-US" sz="2800" dirty="0">
                  <a:latin typeface="宋体" pitchFamily="2" charset="-122"/>
                </a:rPr>
                <a:t>与</a:t>
              </a:r>
              <a:r>
                <a:rPr lang="en-US" altLang="zh-CN" sz="2800" dirty="0">
                  <a:latin typeface="宋体" pitchFamily="2" charset="-122"/>
                </a:rPr>
                <a:t>{  }</a:t>
              </a:r>
              <a:r>
                <a:rPr lang="zh-CN" altLang="en-US" sz="2800" dirty="0">
                  <a:latin typeface="宋体" pitchFamily="2" charset="-122"/>
                </a:rPr>
                <a:t>的含义是否相同？</a:t>
              </a:r>
            </a:p>
          </p:txBody>
        </p:sp>
        <p:graphicFrame>
          <p:nvGraphicFramePr>
            <p:cNvPr id="695301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196503380"/>
                </p:ext>
              </p:extLst>
            </p:nvPr>
          </p:nvGraphicFramePr>
          <p:xfrm>
            <a:off x="800" y="568"/>
            <a:ext cx="208" cy="240"/>
          </p:xfrm>
          <a:graphic>
            <a:graphicData uri="http://schemas.openxmlformats.org/presentationml/2006/ole">
              <p:oleObj spid="_x0000_s695341" name="Equation" r:id="rId4" imgW="126720" imgH="139680" progId="Equation.DSMT4">
                <p:embed/>
              </p:oleObj>
            </a:graphicData>
          </a:graphic>
        </p:graphicFrame>
        <p:graphicFrame>
          <p:nvGraphicFramePr>
            <p:cNvPr id="695302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44647597"/>
                </p:ext>
              </p:extLst>
            </p:nvPr>
          </p:nvGraphicFramePr>
          <p:xfrm>
            <a:off x="1296" y="560"/>
            <a:ext cx="208" cy="240"/>
          </p:xfrm>
          <a:graphic>
            <a:graphicData uri="http://schemas.openxmlformats.org/presentationml/2006/ole">
              <p:oleObj spid="_x0000_s695342" name="Equation" r:id="rId5" imgW="126720" imgH="139680" progId="Equation.DSMT4">
                <p:embed/>
              </p:oleObj>
            </a:graphicData>
          </a:graphic>
        </p:graphicFrame>
      </p:grpSp>
      <p:sp>
        <p:nvSpPr>
          <p:cNvPr id="695303" name="Text Box 7"/>
          <p:cNvSpPr txBox="1">
            <a:spLocks noChangeArrowheads="1"/>
          </p:cNvSpPr>
          <p:nvPr/>
        </p:nvSpPr>
        <p:spPr bwMode="auto">
          <a:xfrm>
            <a:off x="457200" y="1674812"/>
            <a:ext cx="754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2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集合</a:t>
            </a:r>
            <a:r>
              <a:rPr lang="en-US" altLang="zh-CN" sz="2800" dirty="0">
                <a:latin typeface="宋体" pitchFamily="2" charset="-122"/>
              </a:rPr>
              <a:t>{1</a:t>
            </a:r>
            <a:r>
              <a:rPr lang="zh-CN" altLang="en-US" sz="2800" dirty="0">
                <a:latin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</a:rPr>
              <a:t>2}</a:t>
            </a:r>
            <a:r>
              <a:rPr lang="zh-CN" altLang="en-US" sz="2800" dirty="0">
                <a:latin typeface="宋体" pitchFamily="2" charset="-122"/>
              </a:rPr>
              <a:t>与集合</a:t>
            </a:r>
            <a:r>
              <a:rPr lang="en-US" altLang="zh-CN" sz="2800" dirty="0">
                <a:latin typeface="宋体" pitchFamily="2" charset="-122"/>
              </a:rPr>
              <a:t>{</a:t>
            </a:r>
            <a:r>
              <a:rPr lang="zh-CN" altLang="en-US" sz="2800" dirty="0">
                <a:latin typeface="宋体" pitchFamily="2" charset="-122"/>
              </a:rPr>
              <a:t>（</a:t>
            </a:r>
            <a:r>
              <a:rPr lang="en-US" altLang="zh-CN" sz="2800" dirty="0">
                <a:latin typeface="宋体" pitchFamily="2" charset="-122"/>
              </a:rPr>
              <a:t>1</a:t>
            </a:r>
            <a:r>
              <a:rPr lang="zh-CN" altLang="en-US" sz="2800" dirty="0">
                <a:latin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</a:rPr>
              <a:t>2</a:t>
            </a:r>
            <a:r>
              <a:rPr lang="zh-CN" altLang="en-US" sz="2800" dirty="0">
                <a:latin typeface="宋体" pitchFamily="2" charset="-122"/>
              </a:rPr>
              <a:t>）</a:t>
            </a:r>
            <a:r>
              <a:rPr lang="en-US" altLang="zh-CN" sz="2800" dirty="0">
                <a:latin typeface="宋体" pitchFamily="2" charset="-122"/>
              </a:rPr>
              <a:t>}</a:t>
            </a:r>
            <a:r>
              <a:rPr lang="zh-CN" altLang="en-US" sz="2800" dirty="0">
                <a:latin typeface="宋体" pitchFamily="2" charset="-122"/>
              </a:rPr>
              <a:t>相同吗？</a:t>
            </a:r>
          </a:p>
        </p:txBody>
      </p:sp>
      <p:grpSp>
        <p:nvGrpSpPr>
          <p:cNvPr id="695304" name="Group 8"/>
          <p:cNvGrpSpPr>
            <a:grpSpLocks/>
          </p:cNvGrpSpPr>
          <p:nvPr/>
        </p:nvGrpSpPr>
        <p:grpSpPr bwMode="auto">
          <a:xfrm>
            <a:off x="457200" y="2462212"/>
            <a:ext cx="8382000" cy="552450"/>
            <a:chOff x="0" y="1152"/>
            <a:chExt cx="5280" cy="348"/>
          </a:xfrm>
        </p:grpSpPr>
        <p:sp>
          <p:nvSpPr>
            <p:cNvPr id="695305" name="Text Box 9"/>
            <p:cNvSpPr txBox="1">
              <a:spLocks noChangeArrowheads="1"/>
            </p:cNvSpPr>
            <p:nvPr/>
          </p:nvSpPr>
          <p:spPr bwMode="auto">
            <a:xfrm>
              <a:off x="0" y="1152"/>
              <a:ext cx="528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sz="2800" dirty="0">
                  <a:solidFill>
                    <a:srgbClr val="00B050"/>
                  </a:solidFill>
                  <a:latin typeface="宋体" pitchFamily="2" charset="-122"/>
                </a:rPr>
                <a:t>3</a:t>
              </a:r>
              <a:r>
                <a:rPr lang="zh-CN" altLang="en-US" sz="2800" dirty="0">
                  <a:solidFill>
                    <a:srgbClr val="00B050"/>
                  </a:solidFill>
                  <a:latin typeface="宋体" pitchFamily="2" charset="-122"/>
                </a:rPr>
                <a:t>：</a:t>
              </a:r>
              <a:r>
                <a:rPr lang="zh-CN" altLang="en-US" sz="2800" dirty="0">
                  <a:latin typeface="宋体" pitchFamily="2" charset="-122"/>
                </a:rPr>
                <a:t>集合              与集合       相同吗？</a:t>
              </a:r>
            </a:p>
          </p:txBody>
        </p:sp>
        <p:graphicFrame>
          <p:nvGraphicFramePr>
            <p:cNvPr id="695306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729513180"/>
                </p:ext>
              </p:extLst>
            </p:nvPr>
          </p:nvGraphicFramePr>
          <p:xfrm>
            <a:off x="1296" y="1168"/>
            <a:ext cx="1584" cy="331"/>
          </p:xfrm>
          <a:graphic>
            <a:graphicData uri="http://schemas.openxmlformats.org/presentationml/2006/ole">
              <p:oleObj spid="_x0000_s695343" name="Equation" r:id="rId6" imgW="1091880" imgH="228600" progId="Equation.DSMT4">
                <p:embed/>
              </p:oleObj>
            </a:graphicData>
          </a:graphic>
        </p:graphicFrame>
        <p:graphicFrame>
          <p:nvGraphicFramePr>
            <p:cNvPr id="695307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645063009"/>
                </p:ext>
              </p:extLst>
            </p:nvPr>
          </p:nvGraphicFramePr>
          <p:xfrm>
            <a:off x="3576" y="1176"/>
            <a:ext cx="768" cy="324"/>
          </p:xfrm>
          <a:graphic>
            <a:graphicData uri="http://schemas.openxmlformats.org/presentationml/2006/ole">
              <p:oleObj spid="_x0000_s695344" name="Equation" r:id="rId7" imgW="545760" imgH="228600" progId="Equation.DSMT4">
                <p:embed/>
              </p:oleObj>
            </a:graphicData>
          </a:graphic>
        </p:graphicFrame>
      </p:grpSp>
      <p:grpSp>
        <p:nvGrpSpPr>
          <p:cNvPr id="695308" name="Group 12"/>
          <p:cNvGrpSpPr>
            <a:grpSpLocks/>
          </p:cNvGrpSpPr>
          <p:nvPr/>
        </p:nvGrpSpPr>
        <p:grpSpPr bwMode="auto">
          <a:xfrm>
            <a:off x="457200" y="3236912"/>
            <a:ext cx="9144000" cy="573088"/>
            <a:chOff x="0" y="1928"/>
            <a:chExt cx="5760" cy="361"/>
          </a:xfrm>
        </p:grpSpPr>
        <p:sp>
          <p:nvSpPr>
            <p:cNvPr id="695309" name="Rectangle 13"/>
            <p:cNvSpPr>
              <a:spLocks noChangeArrowheads="1"/>
            </p:cNvSpPr>
            <p:nvPr/>
          </p:nvSpPr>
          <p:spPr bwMode="auto">
            <a:xfrm>
              <a:off x="0" y="2075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95310" name="Rectangle 14"/>
            <p:cNvSpPr>
              <a:spLocks noChangeArrowheads="1"/>
            </p:cNvSpPr>
            <p:nvPr/>
          </p:nvSpPr>
          <p:spPr bwMode="auto">
            <a:xfrm>
              <a:off x="0" y="2048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95311" name="Text Box 15"/>
            <p:cNvSpPr txBox="1">
              <a:spLocks noChangeArrowheads="1"/>
            </p:cNvSpPr>
            <p:nvPr/>
          </p:nvSpPr>
          <p:spPr bwMode="auto">
            <a:xfrm>
              <a:off x="0" y="1928"/>
              <a:ext cx="50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B050"/>
                  </a:solidFill>
                  <a:latin typeface="宋体" pitchFamily="2" charset="-122"/>
                </a:rPr>
                <a:t>思考</a:t>
              </a:r>
              <a:r>
                <a:rPr lang="en-US" altLang="zh-CN" sz="2800" dirty="0">
                  <a:solidFill>
                    <a:srgbClr val="00B050"/>
                  </a:solidFill>
                  <a:latin typeface="宋体" pitchFamily="2" charset="-122"/>
                </a:rPr>
                <a:t>4:</a:t>
              </a:r>
              <a:r>
                <a:rPr lang="zh-CN" altLang="en-US" sz="2800" dirty="0">
                  <a:latin typeface="宋体" pitchFamily="2" charset="-122"/>
                </a:rPr>
                <a:t>集合                 的几何意义如何？</a:t>
              </a:r>
            </a:p>
          </p:txBody>
        </p:sp>
        <p:sp>
          <p:nvSpPr>
            <p:cNvPr id="695312" name="Rectangle 16"/>
            <p:cNvSpPr>
              <a:spLocks noChangeArrowheads="1"/>
            </p:cNvSpPr>
            <p:nvPr/>
          </p:nvSpPr>
          <p:spPr bwMode="auto">
            <a:xfrm>
              <a:off x="0" y="2048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aphicFrame>
          <p:nvGraphicFramePr>
            <p:cNvPr id="695313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403330011"/>
                </p:ext>
              </p:extLst>
            </p:nvPr>
          </p:nvGraphicFramePr>
          <p:xfrm>
            <a:off x="1232" y="1968"/>
            <a:ext cx="1872" cy="321"/>
          </p:xfrm>
          <a:graphic>
            <a:graphicData uri="http://schemas.openxmlformats.org/presentationml/2006/ole">
              <p:oleObj spid="_x0000_s695345" name="Equation" r:id="rId8" imgW="1333440" imgH="228600" progId="Equation.DSMT4">
                <p:embed/>
              </p:oleObj>
            </a:graphicData>
          </a:graphic>
        </p:graphicFrame>
      </p:grpSp>
      <p:grpSp>
        <p:nvGrpSpPr>
          <p:cNvPr id="695314" name="Group 18"/>
          <p:cNvGrpSpPr>
            <a:grpSpLocks/>
          </p:cNvGrpSpPr>
          <p:nvPr/>
        </p:nvGrpSpPr>
        <p:grpSpPr bwMode="auto">
          <a:xfrm>
            <a:off x="2667000" y="3683000"/>
            <a:ext cx="3733800" cy="2870200"/>
            <a:chOff x="1680" y="2320"/>
            <a:chExt cx="2352" cy="1808"/>
          </a:xfrm>
        </p:grpSpPr>
        <p:sp>
          <p:nvSpPr>
            <p:cNvPr id="695315" name="Line 19"/>
            <p:cNvSpPr>
              <a:spLocks noChangeShapeType="1"/>
            </p:cNvSpPr>
            <p:nvPr/>
          </p:nvSpPr>
          <p:spPr bwMode="auto">
            <a:xfrm>
              <a:off x="1680" y="3568"/>
              <a:ext cx="23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5316" name="Line 20"/>
            <p:cNvSpPr>
              <a:spLocks noChangeShapeType="1"/>
            </p:cNvSpPr>
            <p:nvPr/>
          </p:nvSpPr>
          <p:spPr bwMode="auto">
            <a:xfrm>
              <a:off x="2736" y="2448"/>
              <a:ext cx="0" cy="16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5317" name="Text Box 21"/>
            <p:cNvSpPr txBox="1">
              <a:spLocks noChangeArrowheads="1"/>
            </p:cNvSpPr>
            <p:nvPr/>
          </p:nvSpPr>
          <p:spPr bwMode="auto">
            <a:xfrm>
              <a:off x="3792" y="3216"/>
              <a:ext cx="2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695318" name="Text Box 22"/>
            <p:cNvSpPr txBox="1">
              <a:spLocks noChangeArrowheads="1"/>
            </p:cNvSpPr>
            <p:nvPr/>
          </p:nvSpPr>
          <p:spPr bwMode="auto">
            <a:xfrm>
              <a:off x="2496" y="2320"/>
              <a:ext cx="2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>
                  <a:latin typeface="Times New Roman" pitchFamily="18" charset="0"/>
                </a:rPr>
                <a:t>y</a:t>
              </a:r>
            </a:p>
          </p:txBody>
        </p:sp>
        <p:sp>
          <p:nvSpPr>
            <p:cNvPr id="695319" name="Text Box 23"/>
            <p:cNvSpPr txBox="1">
              <a:spLocks noChangeArrowheads="1"/>
            </p:cNvSpPr>
            <p:nvPr/>
          </p:nvSpPr>
          <p:spPr bwMode="auto">
            <a:xfrm>
              <a:off x="2544" y="3504"/>
              <a:ext cx="2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>
                  <a:latin typeface="Times New Roman" pitchFamily="18" charset="0"/>
                </a:rPr>
                <a:t>o</a:t>
              </a:r>
            </a:p>
          </p:txBody>
        </p:sp>
      </p:grpSp>
      <p:grpSp>
        <p:nvGrpSpPr>
          <p:cNvPr id="695320" name="Group 24"/>
          <p:cNvGrpSpPr>
            <a:grpSpLocks/>
          </p:cNvGrpSpPr>
          <p:nvPr/>
        </p:nvGrpSpPr>
        <p:grpSpPr bwMode="auto">
          <a:xfrm>
            <a:off x="3200400" y="4114800"/>
            <a:ext cx="3124200" cy="1536700"/>
            <a:chOff x="2016" y="2592"/>
            <a:chExt cx="1968" cy="968"/>
          </a:xfrm>
        </p:grpSpPr>
        <p:sp>
          <p:nvSpPr>
            <p:cNvPr id="695321" name="Freeform 25"/>
            <p:cNvSpPr>
              <a:spLocks/>
            </p:cNvSpPr>
            <p:nvPr/>
          </p:nvSpPr>
          <p:spPr bwMode="auto">
            <a:xfrm>
              <a:off x="2016" y="2592"/>
              <a:ext cx="1440" cy="9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720" y="960"/>
                </a:cxn>
                <a:cxn ang="0">
                  <a:pos x="1440" y="0"/>
                </a:cxn>
              </a:cxnLst>
              <a:rect l="0" t="0" r="r" b="b"/>
              <a:pathLst>
                <a:path w="1440" h="968">
                  <a:moveTo>
                    <a:pt x="0" y="48"/>
                  </a:moveTo>
                  <a:cubicBezTo>
                    <a:pt x="240" y="508"/>
                    <a:pt x="480" y="968"/>
                    <a:pt x="720" y="960"/>
                  </a:cubicBezTo>
                  <a:cubicBezTo>
                    <a:pt x="960" y="952"/>
                    <a:pt x="1200" y="476"/>
                    <a:pt x="1440" y="0"/>
                  </a:cubicBez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695322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825331948"/>
                </p:ext>
              </p:extLst>
            </p:nvPr>
          </p:nvGraphicFramePr>
          <p:xfrm>
            <a:off x="3360" y="2592"/>
            <a:ext cx="624" cy="340"/>
          </p:xfrm>
          <a:graphic>
            <a:graphicData uri="http://schemas.openxmlformats.org/presentationml/2006/ole">
              <p:oleObj spid="_x0000_s695346" name="Equation" r:id="rId9" imgW="419040" imgH="228600" progId="Equation.DSMT4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3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6" name="Text Box 2"/>
          <p:cNvSpPr txBox="1">
            <a:spLocks noChangeArrowheads="1"/>
          </p:cNvSpPr>
          <p:nvPr/>
        </p:nvSpPr>
        <p:spPr bwMode="auto">
          <a:xfrm>
            <a:off x="457200" y="533400"/>
            <a:ext cx="1981200" cy="1200329"/>
          </a:xfrm>
          <a:prstGeom prst="rect">
            <a:avLst/>
          </a:prstGeom>
        </p:spPr>
        <p:txBody>
          <a:bodyPr wrap="none" fromWordArt="1"/>
          <a:lstStyle>
            <a:defPPr>
              <a:defRPr lang="zh-CN"/>
            </a:defPPr>
            <a:lvl1pPr marL="0" algn="ctr" defTabSz="914400" eaLnBrk="1" latinLnBrk="0" hangingPunct="1">
              <a:defRPr kern="1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理论迁移</a:t>
            </a:r>
          </a:p>
        </p:txBody>
      </p:sp>
      <p:grpSp>
        <p:nvGrpSpPr>
          <p:cNvPr id="697347" name="Group 3"/>
          <p:cNvGrpSpPr>
            <a:grpSpLocks/>
          </p:cNvGrpSpPr>
          <p:nvPr/>
        </p:nvGrpSpPr>
        <p:grpSpPr bwMode="auto">
          <a:xfrm>
            <a:off x="76200" y="1219200"/>
            <a:ext cx="9144000" cy="4437063"/>
            <a:chOff x="0" y="748"/>
            <a:chExt cx="5760" cy="2795"/>
          </a:xfrm>
        </p:grpSpPr>
        <p:sp>
          <p:nvSpPr>
            <p:cNvPr id="697348" name="Text Box 4"/>
            <p:cNvSpPr txBox="1">
              <a:spLocks noChangeArrowheads="1"/>
            </p:cNvSpPr>
            <p:nvPr/>
          </p:nvSpPr>
          <p:spPr bwMode="auto">
            <a:xfrm>
              <a:off x="48" y="748"/>
              <a:ext cx="5712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 b="0" dirty="0"/>
                <a:t>   </a:t>
              </a:r>
              <a:r>
                <a:rPr lang="zh-CN" altLang="en-US" sz="2800" dirty="0">
                  <a:latin typeface="宋体" pitchFamily="2" charset="-122"/>
                </a:rPr>
                <a:t>例</a:t>
              </a:r>
              <a:r>
                <a:rPr lang="en-US" altLang="zh-CN" sz="2800" dirty="0">
                  <a:latin typeface="宋体" pitchFamily="2" charset="-122"/>
                </a:rPr>
                <a:t>1 </a:t>
              </a:r>
              <a:r>
                <a:rPr lang="zh-CN" altLang="en-US" sz="2800" dirty="0">
                  <a:latin typeface="宋体" pitchFamily="2" charset="-122"/>
                </a:rPr>
                <a:t>用适当的方法表示下列集合：</a:t>
              </a:r>
            </a:p>
            <a:p>
              <a:r>
                <a:rPr lang="zh-CN" altLang="en-US" sz="2800" dirty="0">
                  <a:latin typeface="宋体" pitchFamily="2" charset="-122"/>
                </a:rPr>
                <a:t>（</a:t>
              </a:r>
              <a:r>
                <a:rPr lang="en-US" altLang="zh-CN" sz="2800" dirty="0">
                  <a:latin typeface="宋体" pitchFamily="2" charset="-122"/>
                </a:rPr>
                <a:t>1</a:t>
              </a:r>
              <a:r>
                <a:rPr lang="zh-CN" altLang="en-US" sz="2800" dirty="0">
                  <a:latin typeface="宋体" pitchFamily="2" charset="-122"/>
                </a:rPr>
                <a:t>）绝对值小于</a:t>
              </a:r>
              <a:r>
                <a:rPr lang="en-US" altLang="zh-CN" sz="2800" dirty="0">
                  <a:latin typeface="宋体" pitchFamily="2" charset="-122"/>
                </a:rPr>
                <a:t>3</a:t>
              </a:r>
              <a:r>
                <a:rPr lang="zh-CN" altLang="en-US" sz="2800" dirty="0">
                  <a:latin typeface="宋体" pitchFamily="2" charset="-122"/>
                </a:rPr>
                <a:t>的所有整数组成的集合；   </a:t>
              </a:r>
            </a:p>
          </p:txBody>
        </p:sp>
        <p:sp>
          <p:nvSpPr>
            <p:cNvPr id="697349" name="Rectangle 5"/>
            <p:cNvSpPr>
              <a:spLocks noChangeArrowheads="1"/>
            </p:cNvSpPr>
            <p:nvPr/>
          </p:nvSpPr>
          <p:spPr bwMode="auto">
            <a:xfrm>
              <a:off x="0" y="1612"/>
              <a:ext cx="5760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（</a:t>
              </a:r>
              <a:r>
                <a:rPr lang="en-US" altLang="zh-CN" sz="2800" dirty="0">
                  <a:latin typeface="宋体" pitchFamily="2" charset="-122"/>
                </a:rPr>
                <a:t>2</a:t>
              </a:r>
              <a:r>
                <a:rPr lang="zh-CN" altLang="en-US" sz="2800" dirty="0">
                  <a:latin typeface="宋体" pitchFamily="2" charset="-122"/>
                </a:rPr>
                <a:t>）在平面直角坐标系中以原点为圆心，</a:t>
              </a:r>
              <a:r>
                <a:rPr lang="en-US" altLang="zh-CN" sz="2800" dirty="0">
                  <a:latin typeface="宋体" pitchFamily="2" charset="-122"/>
                </a:rPr>
                <a:t>1</a:t>
              </a:r>
              <a:r>
                <a:rPr lang="zh-CN" altLang="en-US" sz="2800" dirty="0">
                  <a:latin typeface="宋体" pitchFamily="2" charset="-122"/>
                </a:rPr>
                <a:t>为半径的圆    	周上的点组成的集合；</a:t>
              </a:r>
            </a:p>
          </p:txBody>
        </p:sp>
        <p:sp>
          <p:nvSpPr>
            <p:cNvPr id="697350" name="Rectangle 6"/>
            <p:cNvSpPr>
              <a:spLocks noChangeArrowheads="1"/>
            </p:cNvSpPr>
            <p:nvPr/>
          </p:nvSpPr>
          <p:spPr bwMode="auto">
            <a:xfrm>
              <a:off x="16" y="2505"/>
              <a:ext cx="340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（</a:t>
              </a:r>
              <a:r>
                <a:rPr lang="en-US" altLang="zh-CN" sz="2800" dirty="0">
                  <a:latin typeface="宋体" pitchFamily="2" charset="-122"/>
                </a:rPr>
                <a:t>3</a:t>
              </a:r>
              <a:r>
                <a:rPr lang="zh-CN" altLang="en-US" sz="2800" dirty="0">
                  <a:latin typeface="宋体" pitchFamily="2" charset="-122"/>
                </a:rPr>
                <a:t>）所有奇数组成的集合</a:t>
              </a:r>
              <a:r>
                <a:rPr lang="zh-CN" altLang="en-US" sz="2800" dirty="0"/>
                <a:t>；</a:t>
              </a:r>
            </a:p>
          </p:txBody>
        </p:sp>
        <p:sp>
          <p:nvSpPr>
            <p:cNvPr id="697351" name="Rectangle 7"/>
            <p:cNvSpPr>
              <a:spLocks noChangeArrowheads="1"/>
            </p:cNvSpPr>
            <p:nvPr/>
          </p:nvSpPr>
          <p:spPr bwMode="auto">
            <a:xfrm>
              <a:off x="0" y="3216"/>
              <a:ext cx="51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（</a:t>
              </a:r>
              <a:r>
                <a:rPr lang="en-US" altLang="zh-CN" sz="2800" dirty="0">
                  <a:latin typeface="宋体" pitchFamily="2" charset="-122"/>
                </a:rPr>
                <a:t>4</a:t>
              </a:r>
              <a:r>
                <a:rPr lang="zh-CN" altLang="en-US" sz="2800" dirty="0">
                  <a:latin typeface="宋体" pitchFamily="2" charset="-122"/>
                </a:rPr>
                <a:t>）由数字</a:t>
              </a:r>
              <a:r>
                <a:rPr lang="en-US" altLang="zh-CN" sz="2800" dirty="0">
                  <a:latin typeface="宋体" pitchFamily="2" charset="-122"/>
                </a:rPr>
                <a:t>1</a:t>
              </a:r>
              <a:r>
                <a:rPr lang="zh-CN" altLang="en-US" sz="2800" dirty="0">
                  <a:latin typeface="宋体" pitchFamily="2" charset="-122"/>
                </a:rPr>
                <a:t>，</a:t>
              </a:r>
              <a:r>
                <a:rPr lang="en-US" altLang="zh-CN" sz="2800" dirty="0">
                  <a:latin typeface="宋体" pitchFamily="2" charset="-122"/>
                </a:rPr>
                <a:t>2</a:t>
              </a:r>
              <a:r>
                <a:rPr lang="zh-CN" altLang="en-US" sz="2800" dirty="0">
                  <a:latin typeface="宋体" pitchFamily="2" charset="-122"/>
                </a:rPr>
                <a:t>，</a:t>
              </a:r>
              <a:r>
                <a:rPr lang="en-US" altLang="zh-CN" sz="2800" dirty="0">
                  <a:latin typeface="宋体" pitchFamily="2" charset="-122"/>
                </a:rPr>
                <a:t>3</a:t>
              </a:r>
              <a:r>
                <a:rPr lang="zh-CN" altLang="en-US" sz="2800" dirty="0">
                  <a:latin typeface="宋体" pitchFamily="2" charset="-122"/>
                </a:rPr>
                <a:t>组成的所有三位数构成的集合</a:t>
              </a:r>
              <a:r>
                <a:rPr lang="en-US" altLang="zh-CN" sz="2800" dirty="0">
                  <a:latin typeface="宋体" pitchFamily="2" charset="-122"/>
                </a:rPr>
                <a:t>.</a:t>
              </a:r>
            </a:p>
          </p:txBody>
        </p:sp>
      </p:grpSp>
      <p:sp>
        <p:nvSpPr>
          <p:cNvPr id="697352" name="Rectangle 8"/>
          <p:cNvSpPr>
            <a:spLocks noChangeArrowheads="1"/>
          </p:cNvSpPr>
          <p:nvPr/>
        </p:nvSpPr>
        <p:spPr bwMode="auto">
          <a:xfrm>
            <a:off x="76200" y="3328989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697353" name="Group 9"/>
          <p:cNvGrpSpPr>
            <a:grpSpLocks/>
          </p:cNvGrpSpPr>
          <p:nvPr/>
        </p:nvGrpSpPr>
        <p:grpSpPr bwMode="auto">
          <a:xfrm>
            <a:off x="914400" y="2012950"/>
            <a:ext cx="7315200" cy="577851"/>
            <a:chOff x="192" y="1200"/>
            <a:chExt cx="4608" cy="364"/>
          </a:xfrm>
        </p:grpSpPr>
        <p:sp>
          <p:nvSpPr>
            <p:cNvPr id="697354" name="Text Box 10"/>
            <p:cNvSpPr txBox="1">
              <a:spLocks noChangeArrowheads="1"/>
            </p:cNvSpPr>
            <p:nvPr/>
          </p:nvSpPr>
          <p:spPr bwMode="auto">
            <a:xfrm>
              <a:off x="192" y="1200"/>
              <a:ext cx="460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宋体" pitchFamily="2" charset="-122"/>
                </a:rPr>
                <a:t>{-2</a:t>
              </a:r>
              <a:r>
                <a:rPr lang="zh-CN" altLang="en-US" sz="2800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sz="2800" dirty="0">
                  <a:solidFill>
                    <a:srgbClr val="FF0000"/>
                  </a:solidFill>
                  <a:latin typeface="宋体" pitchFamily="2" charset="-122"/>
                </a:rPr>
                <a:t>-1</a:t>
              </a:r>
              <a:r>
                <a:rPr lang="zh-CN" altLang="en-US" sz="2800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sz="2800" dirty="0">
                  <a:solidFill>
                    <a:srgbClr val="FF0000"/>
                  </a:solidFill>
                  <a:latin typeface="宋体" pitchFamily="2" charset="-122"/>
                </a:rPr>
                <a:t>0</a:t>
              </a:r>
              <a:r>
                <a:rPr lang="zh-CN" altLang="en-US" sz="2800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sz="2800" dirty="0">
                  <a:solidFill>
                    <a:srgbClr val="FF0000"/>
                  </a:solidFill>
                  <a:latin typeface="宋体" pitchFamily="2" charset="-122"/>
                </a:rPr>
                <a:t>1</a:t>
              </a:r>
              <a:r>
                <a:rPr lang="zh-CN" altLang="en-US" sz="2800" dirty="0">
                  <a:solidFill>
                    <a:srgbClr val="FF0000"/>
                  </a:solidFill>
                  <a:latin typeface="宋体" pitchFamily="2" charset="-122"/>
                </a:rPr>
                <a:t>，</a:t>
              </a:r>
              <a:r>
                <a:rPr lang="en-US" altLang="zh-CN" sz="2800" dirty="0">
                  <a:solidFill>
                    <a:srgbClr val="FF0000"/>
                  </a:solidFill>
                  <a:latin typeface="宋体" pitchFamily="2" charset="-122"/>
                </a:rPr>
                <a:t>2}</a:t>
              </a:r>
              <a:r>
                <a:rPr lang="zh-CN" altLang="en-US" sz="2800" dirty="0">
                  <a:solidFill>
                    <a:srgbClr val="FF0000"/>
                  </a:solidFill>
                  <a:latin typeface="宋体" pitchFamily="2" charset="-122"/>
                </a:rPr>
                <a:t>或 </a:t>
              </a:r>
            </a:p>
          </p:txBody>
        </p:sp>
        <p:graphicFrame>
          <p:nvGraphicFramePr>
            <p:cNvPr id="697355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45651628"/>
                </p:ext>
              </p:extLst>
            </p:nvPr>
          </p:nvGraphicFramePr>
          <p:xfrm>
            <a:off x="2496" y="1248"/>
            <a:ext cx="1440" cy="316"/>
          </p:xfrm>
          <a:graphic>
            <a:graphicData uri="http://schemas.openxmlformats.org/presentationml/2006/ole">
              <p:oleObj spid="_x0000_s697369" name="Equation" r:id="rId4" imgW="914400" imgH="203040" progId="Equation.DSMT4">
                <p:embed/>
              </p:oleObj>
            </a:graphicData>
          </a:graphic>
        </p:graphicFrame>
      </p:grpSp>
      <p:sp>
        <p:nvSpPr>
          <p:cNvPr id="697356" name="Rectangle 12"/>
          <p:cNvSpPr>
            <a:spLocks noChangeArrowheads="1"/>
          </p:cNvSpPr>
          <p:nvPr/>
        </p:nvSpPr>
        <p:spPr bwMode="auto">
          <a:xfrm>
            <a:off x="76200" y="3314701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69735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002102808"/>
              </p:ext>
            </p:extLst>
          </p:nvPr>
        </p:nvGraphicFramePr>
        <p:xfrm>
          <a:off x="1098550" y="3429001"/>
          <a:ext cx="3060700" cy="582613"/>
        </p:xfrm>
        <a:graphic>
          <a:graphicData uri="http://schemas.openxmlformats.org/presentationml/2006/ole">
            <p:oleObj spid="_x0000_s697370" name="Equation" r:id="rId5" imgW="1206360" imgH="228600" progId="Equation.DSMT4">
              <p:embed/>
            </p:oleObj>
          </a:graphicData>
        </a:graphic>
      </p:graphicFrame>
      <p:sp>
        <p:nvSpPr>
          <p:cNvPr id="697358" name="Rectangle 14"/>
          <p:cNvSpPr>
            <a:spLocks noChangeArrowheads="1"/>
          </p:cNvSpPr>
          <p:nvPr/>
        </p:nvSpPr>
        <p:spPr bwMode="auto">
          <a:xfrm>
            <a:off x="76200" y="3328989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69735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038480"/>
              </p:ext>
            </p:extLst>
          </p:nvPr>
        </p:nvGraphicFramePr>
        <p:xfrm>
          <a:off x="1048603" y="4603750"/>
          <a:ext cx="3429000" cy="541338"/>
        </p:xfrm>
        <a:graphic>
          <a:graphicData uri="http://schemas.openxmlformats.org/presentationml/2006/ole">
            <p:oleObj spid="_x0000_s697371" name="Equation" r:id="rId6" imgW="1269720" imgH="203040" progId="Equation.DSMT4">
              <p:embed/>
            </p:oleObj>
          </a:graphicData>
        </a:graphic>
      </p:graphicFrame>
      <p:sp>
        <p:nvSpPr>
          <p:cNvPr id="697360" name="Text Box 16"/>
          <p:cNvSpPr txBox="1">
            <a:spLocks noChangeArrowheads="1"/>
          </p:cNvSpPr>
          <p:nvPr/>
        </p:nvSpPr>
        <p:spPr bwMode="auto">
          <a:xfrm>
            <a:off x="914400" y="5670550"/>
            <a:ext cx="662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{123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132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213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231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312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321}.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73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ChangeArrowheads="1"/>
          </p:cNvSpPr>
          <p:nvPr/>
        </p:nvSpPr>
        <p:spPr bwMode="auto">
          <a:xfrm>
            <a:off x="304800" y="3448735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699395" name="Group 3"/>
          <p:cNvGrpSpPr>
            <a:grpSpLocks/>
          </p:cNvGrpSpPr>
          <p:nvPr/>
        </p:nvGrpSpPr>
        <p:grpSpPr bwMode="auto">
          <a:xfrm>
            <a:off x="381000" y="776287"/>
            <a:ext cx="8991600" cy="2311400"/>
            <a:chOff x="48" y="192"/>
            <a:chExt cx="5664" cy="1456"/>
          </a:xfrm>
        </p:grpSpPr>
        <p:sp>
          <p:nvSpPr>
            <p:cNvPr id="699396" name="Text Box 4"/>
            <p:cNvSpPr txBox="1">
              <a:spLocks noChangeArrowheads="1"/>
            </p:cNvSpPr>
            <p:nvPr/>
          </p:nvSpPr>
          <p:spPr bwMode="auto">
            <a:xfrm>
              <a:off x="48" y="192"/>
              <a:ext cx="5664" cy="1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宋体" pitchFamily="2" charset="-122"/>
                </a:rPr>
                <a:t>例</a:t>
              </a:r>
              <a:r>
                <a:rPr lang="en-US" altLang="zh-CN" sz="2800">
                  <a:latin typeface="宋体" pitchFamily="2" charset="-122"/>
                </a:rPr>
                <a:t>2 </a:t>
              </a:r>
              <a:r>
                <a:rPr lang="zh-CN" altLang="en-US" sz="2800">
                  <a:latin typeface="宋体" pitchFamily="2" charset="-122"/>
                </a:rPr>
                <a:t>用列举法表示下列集合：</a:t>
              </a:r>
            </a:p>
            <a:p>
              <a:endParaRPr lang="zh-CN" altLang="en-US" sz="2800">
                <a:latin typeface="宋体" pitchFamily="2" charset="-122"/>
              </a:endParaRPr>
            </a:p>
            <a:p>
              <a:r>
                <a:rPr lang="zh-CN" altLang="en-US" sz="2800">
                  <a:latin typeface="宋体" pitchFamily="2" charset="-122"/>
                </a:rPr>
                <a:t>（</a:t>
              </a:r>
              <a:r>
                <a:rPr lang="en-US" altLang="zh-CN" sz="2800">
                  <a:latin typeface="宋体" pitchFamily="2" charset="-122"/>
                </a:rPr>
                <a:t>1</a:t>
              </a:r>
              <a:r>
                <a:rPr lang="zh-CN" altLang="en-US" sz="2800">
                  <a:latin typeface="宋体" pitchFamily="2" charset="-122"/>
                </a:rPr>
                <a:t>）                 </a:t>
              </a:r>
              <a:r>
                <a:rPr lang="en-US" altLang="zh-CN" sz="2800">
                  <a:latin typeface="宋体" pitchFamily="2" charset="-122"/>
                </a:rPr>
                <a:t>;</a:t>
              </a:r>
            </a:p>
            <a:p>
              <a:endParaRPr lang="en-US" altLang="zh-CN" sz="2800">
                <a:latin typeface="宋体" pitchFamily="2" charset="-122"/>
              </a:endParaRPr>
            </a:p>
            <a:p>
              <a:r>
                <a:rPr lang="zh-CN" altLang="en-US" sz="2800">
                  <a:latin typeface="宋体" pitchFamily="2" charset="-122"/>
                </a:rPr>
                <a:t>（</a:t>
              </a:r>
              <a:r>
                <a:rPr lang="en-US" altLang="zh-CN" sz="2800">
                  <a:latin typeface="宋体" pitchFamily="2" charset="-122"/>
                </a:rPr>
                <a:t>2</a:t>
              </a:r>
              <a:r>
                <a:rPr lang="zh-CN" altLang="en-US" sz="2800">
                  <a:latin typeface="宋体" pitchFamily="2" charset="-122"/>
                </a:rPr>
                <a:t>）                          </a:t>
              </a:r>
              <a:r>
                <a:rPr lang="en-US" altLang="zh-CN" sz="2800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699397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695221440"/>
                </p:ext>
              </p:extLst>
            </p:nvPr>
          </p:nvGraphicFramePr>
          <p:xfrm>
            <a:off x="592" y="600"/>
            <a:ext cx="2016" cy="609"/>
          </p:xfrm>
          <a:graphic>
            <a:graphicData uri="http://schemas.openxmlformats.org/presentationml/2006/ole">
              <p:oleObj spid="_x0000_s699405" name="Equation" r:id="rId4" imgW="1422360" imgH="431640" progId="Equation.DSMT4">
                <p:embed/>
              </p:oleObj>
            </a:graphicData>
          </a:graphic>
        </p:graphicFrame>
        <p:graphicFrame>
          <p:nvGraphicFramePr>
            <p:cNvPr id="699398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4010629537"/>
                </p:ext>
              </p:extLst>
            </p:nvPr>
          </p:nvGraphicFramePr>
          <p:xfrm>
            <a:off x="575" y="1248"/>
            <a:ext cx="2979" cy="400"/>
          </p:xfrm>
          <a:graphic>
            <a:graphicData uri="http://schemas.openxmlformats.org/presentationml/2006/ole">
              <p:oleObj spid="_x0000_s699406" name="Equation" r:id="rId5" imgW="1917360" imgH="253800" progId="Equation.DSMT4">
                <p:embed/>
              </p:oleObj>
            </a:graphicData>
          </a:graphic>
        </p:graphicFrame>
      </p:grpSp>
      <p:sp>
        <p:nvSpPr>
          <p:cNvPr id="699399" name="Text Box 7"/>
          <p:cNvSpPr txBox="1">
            <a:spLocks noChangeArrowheads="1"/>
          </p:cNvSpPr>
          <p:nvPr/>
        </p:nvSpPr>
        <p:spPr bwMode="auto">
          <a:xfrm>
            <a:off x="381000" y="3443287"/>
            <a:ext cx="853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（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{-1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2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4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5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7}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； </a:t>
            </a:r>
          </a:p>
        </p:txBody>
      </p:sp>
      <p:sp>
        <p:nvSpPr>
          <p:cNvPr id="699400" name="Text Box 8"/>
          <p:cNvSpPr txBox="1">
            <a:spLocks noChangeArrowheads="1"/>
          </p:cNvSpPr>
          <p:nvPr/>
        </p:nvSpPr>
        <p:spPr bwMode="auto">
          <a:xfrm>
            <a:off x="393700" y="4357687"/>
            <a:ext cx="876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2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{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0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3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），（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2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），（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2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,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（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3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0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）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}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9399" grpId="0"/>
      <p:bldP spid="6994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1442" name="Group 2"/>
          <p:cNvGrpSpPr>
            <a:grpSpLocks/>
          </p:cNvGrpSpPr>
          <p:nvPr/>
        </p:nvGrpSpPr>
        <p:grpSpPr bwMode="auto">
          <a:xfrm>
            <a:off x="228600" y="1081087"/>
            <a:ext cx="8991600" cy="1160463"/>
            <a:chOff x="48" y="144"/>
            <a:chExt cx="5664" cy="731"/>
          </a:xfrm>
        </p:grpSpPr>
        <p:sp>
          <p:nvSpPr>
            <p:cNvPr id="701443" name="Text Box 3"/>
            <p:cNvSpPr txBox="1">
              <a:spLocks noChangeArrowheads="1"/>
            </p:cNvSpPr>
            <p:nvPr/>
          </p:nvSpPr>
          <p:spPr bwMode="auto">
            <a:xfrm>
              <a:off x="48" y="144"/>
              <a:ext cx="5664" cy="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/>
                <a:t>       </a:t>
              </a:r>
              <a:r>
                <a:rPr lang="zh-CN" altLang="en-US" sz="2800" dirty="0">
                  <a:latin typeface="宋体" pitchFamily="2" charset="-122"/>
                </a:rPr>
                <a:t>例</a:t>
              </a:r>
              <a:r>
                <a:rPr lang="en-US" altLang="zh-CN" sz="2800" dirty="0">
                  <a:latin typeface="宋体" pitchFamily="2" charset="-122"/>
                </a:rPr>
                <a:t>3 </a:t>
              </a:r>
              <a:r>
                <a:rPr lang="zh-CN" altLang="en-US" sz="2800" dirty="0">
                  <a:latin typeface="宋体" pitchFamily="2" charset="-122"/>
                </a:rPr>
                <a:t>设集合                ，已知     ，求实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宋体" pitchFamily="2" charset="-122"/>
                </a:rPr>
                <a:t>数</a:t>
              </a:r>
              <a:r>
                <a:rPr lang="zh-CN" altLang="en-US" sz="28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</a:rPr>
                <a:t>  </a:t>
              </a:r>
              <a:r>
                <a:rPr lang="zh-CN" altLang="en-US" sz="2800" dirty="0">
                  <a:latin typeface="宋体" pitchFamily="2" charset="-122"/>
                </a:rPr>
                <a:t>的值</a:t>
              </a:r>
              <a:r>
                <a:rPr lang="en-US" altLang="zh-CN" sz="2800" dirty="0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701444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401839481"/>
                </p:ext>
              </p:extLst>
            </p:nvPr>
          </p:nvGraphicFramePr>
          <p:xfrm>
            <a:off x="1648" y="144"/>
            <a:ext cx="1824" cy="354"/>
          </p:xfrm>
          <a:graphic>
            <a:graphicData uri="http://schemas.openxmlformats.org/presentationml/2006/ole">
              <p:oleObj spid="_x0000_s701465" name="Equation" r:id="rId4" imgW="1320480" imgH="253800" progId="Equation.DSMT4">
                <p:embed/>
              </p:oleObj>
            </a:graphicData>
          </a:graphic>
        </p:graphicFrame>
        <p:graphicFrame>
          <p:nvGraphicFramePr>
            <p:cNvPr id="701445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357208652"/>
                </p:ext>
              </p:extLst>
            </p:nvPr>
          </p:nvGraphicFramePr>
          <p:xfrm>
            <a:off x="4176" y="192"/>
            <a:ext cx="528" cy="271"/>
          </p:xfrm>
          <a:graphic>
            <a:graphicData uri="http://schemas.openxmlformats.org/presentationml/2006/ole">
              <p:oleObj spid="_x0000_s701466" name="Equation" r:id="rId5" imgW="355320" imgH="177480" progId="Equation.DSMT4">
                <p:embed/>
              </p:oleObj>
            </a:graphicData>
          </a:graphic>
        </p:graphicFrame>
        <p:graphicFrame>
          <p:nvGraphicFramePr>
            <p:cNvPr id="701446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589484226"/>
                </p:ext>
              </p:extLst>
            </p:nvPr>
          </p:nvGraphicFramePr>
          <p:xfrm>
            <a:off x="368" y="648"/>
            <a:ext cx="167" cy="192"/>
          </p:xfrm>
          <a:graphic>
            <a:graphicData uri="http://schemas.openxmlformats.org/presentationml/2006/ole">
              <p:oleObj spid="_x0000_s701467" name="Equation" r:id="rId6" imgW="126720" imgH="139680" progId="Equation.DSMT4">
                <p:embed/>
              </p:oleObj>
            </a:graphicData>
          </a:graphic>
        </p:graphicFrame>
      </p:grpSp>
      <p:grpSp>
        <p:nvGrpSpPr>
          <p:cNvPr id="701447" name="Group 7"/>
          <p:cNvGrpSpPr>
            <a:grpSpLocks/>
          </p:cNvGrpSpPr>
          <p:nvPr/>
        </p:nvGrpSpPr>
        <p:grpSpPr bwMode="auto">
          <a:xfrm>
            <a:off x="381000" y="2986087"/>
            <a:ext cx="9144000" cy="1246188"/>
            <a:chOff x="0" y="1344"/>
            <a:chExt cx="5760" cy="785"/>
          </a:xfrm>
        </p:grpSpPr>
        <p:sp>
          <p:nvSpPr>
            <p:cNvPr id="701448" name="Rectangle 8"/>
            <p:cNvSpPr>
              <a:spLocks noChangeArrowheads="1"/>
            </p:cNvSpPr>
            <p:nvPr/>
          </p:nvSpPr>
          <p:spPr bwMode="auto">
            <a:xfrm>
              <a:off x="0" y="2103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01449" name="Rectangle 9"/>
            <p:cNvSpPr>
              <a:spLocks noChangeArrowheads="1"/>
            </p:cNvSpPr>
            <p:nvPr/>
          </p:nvSpPr>
          <p:spPr bwMode="auto">
            <a:xfrm>
              <a:off x="0" y="2115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01450" name="Text Box 10"/>
            <p:cNvSpPr txBox="1">
              <a:spLocks noChangeArrowheads="1"/>
            </p:cNvSpPr>
            <p:nvPr/>
          </p:nvSpPr>
          <p:spPr bwMode="auto">
            <a:xfrm>
              <a:off x="48" y="1344"/>
              <a:ext cx="5232" cy="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itchFamily="2" charset="-122"/>
                </a:rPr>
                <a:t>   </a:t>
              </a:r>
              <a:r>
                <a:rPr lang="zh-CN" altLang="en-US" sz="2800" dirty="0">
                  <a:latin typeface="宋体" pitchFamily="2" charset="-122"/>
                </a:rPr>
                <a:t>例</a:t>
              </a:r>
              <a:r>
                <a:rPr lang="en-US" altLang="zh-CN" sz="2800" dirty="0">
                  <a:latin typeface="宋体" pitchFamily="2" charset="-122"/>
                </a:rPr>
                <a:t>4 </a:t>
              </a:r>
              <a:r>
                <a:rPr lang="zh-CN" altLang="en-US" sz="2800" dirty="0">
                  <a:latin typeface="宋体" pitchFamily="2" charset="-122"/>
                </a:rPr>
                <a:t>已知集合</a:t>
              </a:r>
              <a:r>
                <a:rPr lang="en-US" altLang="zh-CN" sz="2800" dirty="0">
                  <a:latin typeface="宋体" pitchFamily="2" charset="-122"/>
                </a:rPr>
                <a:t>A={1</a:t>
              </a:r>
              <a:r>
                <a:rPr lang="zh-CN" altLang="en-US" sz="2800" dirty="0">
                  <a:latin typeface="宋体" pitchFamily="2" charset="-122"/>
                </a:rPr>
                <a:t>，</a:t>
              </a:r>
              <a:r>
                <a:rPr lang="en-US" altLang="zh-CN" sz="2800" dirty="0">
                  <a:latin typeface="宋体" pitchFamily="2" charset="-122"/>
                </a:rPr>
                <a:t>2</a:t>
              </a:r>
              <a:r>
                <a:rPr lang="zh-CN" altLang="en-US" sz="2800" dirty="0">
                  <a:latin typeface="宋体" pitchFamily="2" charset="-122"/>
                </a:rPr>
                <a:t>，</a:t>
              </a:r>
              <a:r>
                <a:rPr lang="en-US" altLang="zh-CN" sz="2800" dirty="0">
                  <a:latin typeface="宋体" pitchFamily="2" charset="-122"/>
                </a:rPr>
                <a:t>3}</a:t>
              </a:r>
              <a:r>
                <a:rPr lang="zh-CN" altLang="en-US" sz="2800" dirty="0">
                  <a:latin typeface="宋体" pitchFamily="2" charset="-122"/>
                </a:rPr>
                <a:t>，</a:t>
              </a:r>
              <a:r>
                <a:rPr lang="en-US" altLang="zh-CN" sz="2800" dirty="0">
                  <a:latin typeface="宋体" pitchFamily="2" charset="-122"/>
                </a:rPr>
                <a:t>B={1</a:t>
              </a:r>
              <a:r>
                <a:rPr lang="zh-CN" altLang="en-US" sz="2800" dirty="0">
                  <a:latin typeface="宋体" pitchFamily="2" charset="-122"/>
                </a:rPr>
                <a:t>，</a:t>
              </a:r>
              <a:r>
                <a:rPr lang="en-US" altLang="zh-CN" sz="2800" dirty="0">
                  <a:latin typeface="宋体" pitchFamily="2" charset="-122"/>
                </a:rPr>
                <a:t>2}</a:t>
              </a:r>
              <a:r>
                <a:rPr lang="zh-CN" altLang="en-US" sz="2800" dirty="0">
                  <a:latin typeface="宋体" pitchFamily="2" charset="-122"/>
                </a:rPr>
                <a:t>，设集合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itchFamily="2" charset="-122"/>
                </a:rPr>
                <a:t>C=                   </a:t>
              </a:r>
              <a:r>
                <a:rPr lang="zh-CN" altLang="en-US" sz="2800" dirty="0">
                  <a:latin typeface="宋体" pitchFamily="2" charset="-122"/>
                </a:rPr>
                <a:t>，试用列举法表示集合</a:t>
              </a:r>
              <a:r>
                <a:rPr lang="en-US" altLang="zh-CN" sz="2800" dirty="0">
                  <a:latin typeface="宋体" pitchFamily="2" charset="-122"/>
                </a:rPr>
                <a:t>C. </a:t>
              </a:r>
            </a:p>
          </p:txBody>
        </p:sp>
        <p:sp>
          <p:nvSpPr>
            <p:cNvPr id="701451" name="Rectangle 11"/>
            <p:cNvSpPr>
              <a:spLocks noChangeArrowheads="1"/>
            </p:cNvSpPr>
            <p:nvPr/>
          </p:nvSpPr>
          <p:spPr bwMode="auto">
            <a:xfrm>
              <a:off x="0" y="2079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aphicFrame>
          <p:nvGraphicFramePr>
            <p:cNvPr id="701452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394906201"/>
                </p:ext>
              </p:extLst>
            </p:nvPr>
          </p:nvGraphicFramePr>
          <p:xfrm>
            <a:off x="328" y="1784"/>
            <a:ext cx="2160" cy="345"/>
          </p:xfrm>
          <a:graphic>
            <a:graphicData uri="http://schemas.openxmlformats.org/presentationml/2006/ole">
              <p:oleObj spid="_x0000_s701468" name="Equation" r:id="rId7" imgW="1612800" imgH="253800" progId="Equation.DSMT4">
                <p:embed/>
              </p:oleObj>
            </a:graphicData>
          </a:graphic>
        </p:graphicFrame>
      </p:grpSp>
      <p:sp>
        <p:nvSpPr>
          <p:cNvPr id="701453" name="Text Box 13"/>
          <p:cNvSpPr txBox="1">
            <a:spLocks noChangeArrowheads="1"/>
          </p:cNvSpPr>
          <p:nvPr/>
        </p:nvSpPr>
        <p:spPr bwMode="auto">
          <a:xfrm>
            <a:off x="1066800" y="4433887"/>
            <a:ext cx="365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C={-1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0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2}</a:t>
            </a:r>
            <a:r>
              <a:rPr lang="en-US" altLang="zh-CN" sz="2800" b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701454" name="Text Box 14"/>
          <p:cNvSpPr txBox="1">
            <a:spLocks noChangeArrowheads="1"/>
          </p:cNvSpPr>
          <p:nvPr/>
        </p:nvSpPr>
        <p:spPr bwMode="auto">
          <a:xfrm>
            <a:off x="2514600" y="2300287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 1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或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-4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1453" grpId="0"/>
      <p:bldP spid="701454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669</Words>
  <Application>Microsoft Office PowerPoint</Application>
  <PresentationFormat>全屏显示(4:3)</PresentationFormat>
  <Paragraphs>70</Paragraphs>
  <Slides>8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2_自定义设计方案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2013-09-23T02:19:16Z</dcterms:created>
  <dcterms:modified xsi:type="dcterms:W3CDTF">2013-09-26T01:55:20Z</dcterms:modified>
</cp:coreProperties>
</file>