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8" r:id="rId3"/>
    <p:sldId id="260" r:id="rId4"/>
    <p:sldId id="278" r:id="rId5"/>
    <p:sldId id="281" r:id="rId6"/>
    <p:sldId id="257" r:id="rId7"/>
    <p:sldId id="259" r:id="rId8"/>
    <p:sldId id="272" r:id="rId9"/>
    <p:sldId id="279" r:id="rId10"/>
    <p:sldId id="282" r:id="rId11"/>
    <p:sldId id="265" r:id="rId12"/>
    <p:sldId id="266" r:id="rId13"/>
    <p:sldId id="267" r:id="rId14"/>
  </p:sldIdLst>
  <p:sldSz cx="9144000" cy="6858000" type="screen4x3"/>
  <p:notesSz cx="6858000" cy="9710738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0000FF"/>
    <a:srgbClr val="FF0000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 autoAdjust="0"/>
    <p:restoredTop sz="94575" autoAdjust="0"/>
  </p:normalViewPr>
  <p:slideViewPr>
    <p:cSldViewPr>
      <p:cViewPr>
        <p:scale>
          <a:sx n="70" d="100"/>
          <a:sy n="70" d="100"/>
        </p:scale>
        <p:origin x="-1572" y="-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-2970" y="-120"/>
      </p:cViewPr>
      <p:guideLst>
        <p:guide orient="horz" pos="3058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233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2233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fld id="{5C322057-C363-4BCF-AA30-B4ABA4ABC89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7116164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1713" y="728663"/>
            <a:ext cx="4854575" cy="3641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613275"/>
            <a:ext cx="54864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223375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fld id="{E0B2EF1F-591C-4BA6-A014-F6589ED52A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70482438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2EF1F-591C-4BA6-A014-F6589ED52A68}" type="slidenum">
              <a:rPr lang="en-US" altLang="zh-CN" smtClean="0"/>
              <a:pPr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2EF1F-591C-4BA6-A014-F6589ED52A68}" type="slidenum">
              <a:rPr lang="en-US" altLang="zh-CN" smtClean="0"/>
              <a:pPr/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2EF1F-591C-4BA6-A014-F6589ED52A68}" type="slidenum">
              <a:rPr lang="en-US" altLang="zh-CN" smtClean="0"/>
              <a:pPr/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2EF1F-591C-4BA6-A014-F6589ED52A68}" type="slidenum">
              <a:rPr lang="en-US" altLang="zh-CN" smtClean="0"/>
              <a:pPr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2EF1F-591C-4BA6-A014-F6589ED52A68}" type="slidenum">
              <a:rPr lang="en-US" altLang="zh-CN" smtClean="0"/>
              <a:pPr/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2EF1F-591C-4BA6-A014-F6589ED52A68}" type="slidenum">
              <a:rPr lang="en-US" altLang="zh-CN" smtClean="0"/>
              <a:pPr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2EF1F-591C-4BA6-A014-F6589ED52A68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2EF1F-591C-4BA6-A014-F6589ED52A68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2EF1F-591C-4BA6-A014-F6589ED52A68}" type="slidenum">
              <a:rPr lang="en-US" altLang="zh-CN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2EF1F-591C-4BA6-A014-F6589ED52A68}" type="slidenum">
              <a:rPr lang="en-US" altLang="zh-CN" smtClean="0"/>
              <a:pPr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2EF1F-591C-4BA6-A014-F6589ED52A68}" type="slidenum">
              <a:rPr lang="en-US" altLang="zh-CN" smtClean="0"/>
              <a:pPr/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2EF1F-591C-4BA6-A014-F6589ED52A68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2EF1F-591C-4BA6-A014-F6589ED52A68}" type="slidenum">
              <a:rPr lang="en-US" altLang="zh-CN" smtClean="0"/>
              <a:pPr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C7BE3FA-AA3A-4421-A537-1FACC7E5F62C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54001FD-349C-4B90-9A06-D16D901CE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25255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C7BE3FA-AA3A-4421-A537-1FACC7E5F62C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54001FD-349C-4B90-9A06-D16D901CE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88195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C7BE3FA-AA3A-4421-A537-1FACC7E5F62C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54001FD-349C-4B90-9A06-D16D901CE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31049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C7BE3FA-AA3A-4421-A537-1FACC7E5F62C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54001FD-349C-4B90-9A06-D16D901CE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88966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C7BE3FA-AA3A-4421-A537-1FACC7E5F62C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54001FD-349C-4B90-9A06-D16D901CE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40479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C7BE3FA-AA3A-4421-A537-1FACC7E5F62C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54001FD-349C-4B90-9A06-D16D901CE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002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C7BE3FA-AA3A-4421-A537-1FACC7E5F62C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54001FD-349C-4B90-9A06-D16D901CE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58469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C7BE3FA-AA3A-4421-A537-1FACC7E5F62C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54001FD-349C-4B90-9A06-D16D901CE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99622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C7BE3FA-AA3A-4421-A537-1FACC7E5F62C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54001FD-349C-4B90-9A06-D16D901CE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54150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C7BE3FA-AA3A-4421-A537-1FACC7E5F62C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54001FD-349C-4B90-9A06-D16D901CE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23482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C7BE3FA-AA3A-4421-A537-1FACC7E5F62C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54001FD-349C-4B90-9A06-D16D901CE1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48333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Administrator\桌面\用过素材\2[1]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0245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\\192.168.1.155\share\PPT\PPT素材包\矩形框\矩形框7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6420"/>
            <a:ext cx="9144000" cy="68315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49544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用过素材\2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0245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115025" y="2505671"/>
            <a:ext cx="741741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kumimoji="1" lang="zh-CN" altLang="en-US" sz="6000" b="1" dirty="0" smtClean="0">
                <a:ln>
                  <a:solidFill>
                    <a:schemeClr val="bg1"/>
                  </a:solidFill>
                </a:ln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新魏" pitchFamily="2" charset="-122"/>
                <a:ea typeface="华文新魏" pitchFamily="2" charset="-122"/>
              </a:rPr>
              <a:t>集合</a:t>
            </a:r>
            <a:r>
              <a:rPr kumimoji="1" lang="zh-CN" altLang="en-US" sz="6000" b="1" dirty="0">
                <a:ln>
                  <a:solidFill>
                    <a:schemeClr val="bg1"/>
                  </a:solidFill>
                </a:ln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新魏" pitchFamily="2" charset="-122"/>
                <a:ea typeface="华文新魏" pitchFamily="2" charset="-122"/>
              </a:rPr>
              <a:t>的基本运算（</a:t>
            </a:r>
            <a:r>
              <a:rPr kumimoji="1" lang="en-US" altLang="zh-CN" sz="6000" b="1" dirty="0">
                <a:ln>
                  <a:solidFill>
                    <a:schemeClr val="bg1"/>
                  </a:solidFill>
                </a:ln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新魏" pitchFamily="2" charset="-122"/>
                <a:ea typeface="华文新魏" pitchFamily="2" charset="-122"/>
              </a:rPr>
              <a:t>1</a:t>
            </a:r>
            <a:r>
              <a:rPr kumimoji="1" lang="zh-CN" altLang="en-US" sz="6000" b="1" dirty="0">
                <a:ln>
                  <a:solidFill>
                    <a:schemeClr val="bg1"/>
                  </a:solidFill>
                </a:ln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538732" y="1045344"/>
            <a:ext cx="8281740" cy="18796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000" b="1">
                <a:solidFill>
                  <a:srgbClr val="FF0000"/>
                </a:solidFill>
              </a:rPr>
              <a:t>例</a:t>
            </a:r>
            <a:r>
              <a:rPr lang="en-US" altLang="zh-CN" sz="3000" b="1">
                <a:solidFill>
                  <a:srgbClr val="FF0000"/>
                </a:solidFill>
              </a:rPr>
              <a:t>5.</a:t>
            </a:r>
            <a:r>
              <a:rPr lang="zh-CN" altLang="en-US" sz="3000" b="1"/>
              <a:t>设集合</a:t>
            </a:r>
            <a:r>
              <a:rPr lang="en-US" altLang="zh-CN" sz="3000" b="1"/>
              <a:t>A={-4</a:t>
            </a:r>
            <a:r>
              <a:rPr lang="zh-CN" altLang="en-US" sz="3000" b="1"/>
              <a:t>，</a:t>
            </a:r>
            <a:r>
              <a:rPr lang="en-US" altLang="zh-CN" sz="3000" b="1"/>
              <a:t>2m-1,m</a:t>
            </a:r>
            <a:r>
              <a:rPr lang="en-US" altLang="zh-CN" sz="3000" b="1" baseline="30000"/>
              <a:t>2</a:t>
            </a:r>
            <a:r>
              <a:rPr lang="en-US" altLang="zh-CN" sz="3000" b="1"/>
              <a:t>}</a:t>
            </a:r>
            <a:r>
              <a:rPr lang="zh-CN" altLang="en-US" sz="3000" b="1"/>
              <a:t>，</a:t>
            </a:r>
            <a:r>
              <a:rPr lang="en-US" altLang="zh-CN" sz="3000" b="1"/>
              <a:t>B={9</a:t>
            </a:r>
            <a:r>
              <a:rPr lang="zh-CN" altLang="en-US" sz="3000" b="1"/>
              <a:t>，</a:t>
            </a:r>
            <a:r>
              <a:rPr lang="en-US" altLang="zh-CN" sz="3000" b="1"/>
              <a:t>m-5</a:t>
            </a:r>
            <a:r>
              <a:rPr lang="zh-CN" altLang="en-US" sz="3000" b="1"/>
              <a:t>，</a:t>
            </a:r>
            <a:r>
              <a:rPr lang="en-US" altLang="zh-CN" sz="3000" b="1"/>
              <a:t>1-m}</a:t>
            </a:r>
            <a:r>
              <a:rPr lang="zh-CN" altLang="en-US" sz="3000" b="1"/>
              <a:t>，又</a:t>
            </a:r>
            <a:r>
              <a:rPr lang="en-US" altLang="zh-CN" sz="3000" b="1"/>
              <a:t>A∩B={9},</a:t>
            </a:r>
          </a:p>
          <a:p>
            <a:pPr>
              <a:buFontTx/>
              <a:buNone/>
            </a:pPr>
            <a:r>
              <a:rPr lang="zh-CN" altLang="en-US" sz="3000" b="1"/>
              <a:t>求实数</a:t>
            </a:r>
            <a:r>
              <a:rPr lang="en-US" altLang="zh-CN" sz="3000" b="1"/>
              <a:t>m</a:t>
            </a:r>
            <a:r>
              <a:rPr lang="zh-CN" altLang="en-US" sz="3000" b="1"/>
              <a:t>的值</a:t>
            </a:r>
            <a:r>
              <a:rPr lang="en-US" altLang="zh-CN" sz="3000" b="1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736600" y="1340768"/>
            <a:ext cx="289877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课堂练习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124075" y="2812753"/>
            <a:ext cx="45434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 smtClean="0">
                <a:latin typeface="Times New Roman" pitchFamily="18" charset="0"/>
              </a:rPr>
              <a:t>教材对应练习</a:t>
            </a:r>
            <a:endParaRPr kumimoji="1" lang="en-US" altLang="zh-CN" sz="4400" b="1" dirty="0">
              <a:latin typeface="Times New Roman" pitchFamily="18" charset="0"/>
            </a:endParaRPr>
          </a:p>
        </p:txBody>
      </p:sp>
      <p:sp>
        <p:nvSpPr>
          <p:cNvPr id="12295" name="laptop"/>
          <p:cNvSpPr>
            <a:spLocks noEditPoints="1" noChangeArrowheads="1"/>
          </p:cNvSpPr>
          <p:nvPr/>
        </p:nvSpPr>
        <p:spPr bwMode="auto">
          <a:xfrm>
            <a:off x="6218238" y="4587875"/>
            <a:ext cx="1809750" cy="1362075"/>
          </a:xfrm>
          <a:custGeom>
            <a:avLst/>
            <a:gdLst>
              <a:gd name="T0" fmla="*/ 3362 w 21600"/>
              <a:gd name="T1" fmla="*/ 0 h 21600"/>
              <a:gd name="T2" fmla="*/ 3362 w 21600"/>
              <a:gd name="T3" fmla="*/ 7173 h 21600"/>
              <a:gd name="T4" fmla="*/ 18327 w 21600"/>
              <a:gd name="T5" fmla="*/ 0 h 21600"/>
              <a:gd name="T6" fmla="*/ 18327 w 21600"/>
              <a:gd name="T7" fmla="*/ 7173 h 21600"/>
              <a:gd name="T8" fmla="*/ 10800 w 21600"/>
              <a:gd name="T9" fmla="*/ 0 h 21600"/>
              <a:gd name="T10" fmla="*/ 10800 w 21600"/>
              <a:gd name="T11" fmla="*/ 21600 h 21600"/>
              <a:gd name="T12" fmla="*/ 0 w 21600"/>
              <a:gd name="T13" fmla="*/ 21600 h 21600"/>
              <a:gd name="T14" fmla="*/ 21600 w 21600"/>
              <a:gd name="T15" fmla="*/ 21600 h 21600"/>
              <a:gd name="T16" fmla="*/ 4445 w 21600"/>
              <a:gd name="T17" fmla="*/ 1858 h 21600"/>
              <a:gd name="T18" fmla="*/ 17311 w 21600"/>
              <a:gd name="T19" fmla="*/ 1232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3362" y="0"/>
                </a:moveTo>
                <a:lnTo>
                  <a:pt x="18327" y="0"/>
                </a:lnTo>
                <a:lnTo>
                  <a:pt x="18327" y="14347"/>
                </a:lnTo>
                <a:lnTo>
                  <a:pt x="3362" y="14347"/>
                </a:lnTo>
                <a:lnTo>
                  <a:pt x="3362" y="0"/>
                </a:lnTo>
                <a:close/>
              </a:path>
              <a:path w="21600" h="21600" extrusionOk="0">
                <a:moveTo>
                  <a:pt x="3340" y="15068"/>
                </a:moveTo>
                <a:lnTo>
                  <a:pt x="0" y="19877"/>
                </a:lnTo>
                <a:lnTo>
                  <a:pt x="21600" y="19877"/>
                </a:lnTo>
                <a:lnTo>
                  <a:pt x="18327" y="15068"/>
                </a:lnTo>
                <a:lnTo>
                  <a:pt x="3340" y="15068"/>
                </a:lnTo>
                <a:close/>
              </a:path>
              <a:path w="21600" h="21600" extrusionOk="0">
                <a:moveTo>
                  <a:pt x="0" y="19877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877"/>
                </a:lnTo>
                <a:lnTo>
                  <a:pt x="0" y="19877"/>
                </a:lnTo>
                <a:close/>
              </a:path>
              <a:path w="21600" h="21600" extrusionOk="0">
                <a:moveTo>
                  <a:pt x="4186" y="1523"/>
                </a:moveTo>
                <a:lnTo>
                  <a:pt x="17547" y="1523"/>
                </a:lnTo>
                <a:lnTo>
                  <a:pt x="17547" y="12744"/>
                </a:lnTo>
                <a:lnTo>
                  <a:pt x="4186" y="12744"/>
                </a:lnTo>
                <a:lnTo>
                  <a:pt x="4186" y="1523"/>
                </a:lnTo>
                <a:close/>
              </a:path>
              <a:path w="21600" h="21600" extrusionOk="0">
                <a:moveTo>
                  <a:pt x="3318" y="15549"/>
                </a:moveTo>
                <a:lnTo>
                  <a:pt x="2917" y="16110"/>
                </a:lnTo>
                <a:lnTo>
                  <a:pt x="18727" y="16110"/>
                </a:lnTo>
                <a:lnTo>
                  <a:pt x="18327" y="15549"/>
                </a:lnTo>
                <a:lnTo>
                  <a:pt x="3318" y="15549"/>
                </a:lnTo>
                <a:close/>
              </a:path>
              <a:path w="21600" h="21600" extrusionOk="0">
                <a:moveTo>
                  <a:pt x="6213" y="18314"/>
                </a:moveTo>
                <a:lnTo>
                  <a:pt x="5946" y="18875"/>
                </a:lnTo>
                <a:lnTo>
                  <a:pt x="15766" y="18875"/>
                </a:lnTo>
                <a:lnTo>
                  <a:pt x="15499" y="18314"/>
                </a:lnTo>
                <a:lnTo>
                  <a:pt x="6213" y="18314"/>
                </a:lnTo>
                <a:close/>
              </a:path>
              <a:path w="21600" h="21600" extrusionOk="0">
                <a:moveTo>
                  <a:pt x="2828" y="16471"/>
                </a:moveTo>
                <a:lnTo>
                  <a:pt x="2405" y="17072"/>
                </a:lnTo>
                <a:lnTo>
                  <a:pt x="19284" y="17072"/>
                </a:lnTo>
                <a:lnTo>
                  <a:pt x="18839" y="16471"/>
                </a:lnTo>
                <a:lnTo>
                  <a:pt x="2828" y="16471"/>
                </a:lnTo>
                <a:close/>
              </a:path>
              <a:path w="21600" h="21600" extrusionOk="0">
                <a:moveTo>
                  <a:pt x="2316" y="17352"/>
                </a:moveTo>
                <a:lnTo>
                  <a:pt x="1871" y="17953"/>
                </a:lnTo>
                <a:lnTo>
                  <a:pt x="19863" y="17953"/>
                </a:lnTo>
                <a:lnTo>
                  <a:pt x="19395" y="17352"/>
                </a:lnTo>
                <a:lnTo>
                  <a:pt x="2316" y="17352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11560" y="744667"/>
            <a:ext cx="25127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课堂小结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08013" y="1457554"/>
            <a:ext cx="799623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Times New Roman" pitchFamily="18" charset="0"/>
              </a:rPr>
              <a:t>1.  </a:t>
            </a:r>
            <a:r>
              <a:rPr kumimoji="1" lang="zh-CN" altLang="en-US" sz="3600" b="1" dirty="0">
                <a:latin typeface="Times New Roman" pitchFamily="18" charset="0"/>
              </a:rPr>
              <a:t>理解两个集合交集与并集的概念</a:t>
            </a:r>
            <a:r>
              <a:rPr kumimoji="1" lang="en-US" altLang="zh-CN" sz="3600" b="1" dirty="0">
                <a:solidFill>
                  <a:srgbClr val="FF0000"/>
                </a:solidFill>
                <a:latin typeface="Times New Roman" pitchFamily="18" charset="0"/>
              </a:rPr>
              <a:t>bb</a:t>
            </a:r>
            <a:r>
              <a:rPr kumimoji="1" lang="zh-CN" altLang="en-US" sz="3600" b="1" dirty="0">
                <a:latin typeface="Times New Roman" pitchFamily="18" charset="0"/>
              </a:rPr>
              <a:t>和性质</a:t>
            </a:r>
            <a:r>
              <a:rPr kumimoji="1" lang="en-US" altLang="zh-CN" sz="3600" b="1" dirty="0">
                <a:latin typeface="Times New Roman" pitchFamily="18" charset="0"/>
              </a:rPr>
              <a:t>.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60363" y="2832899"/>
            <a:ext cx="82438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>
                <a:latin typeface="Times New Roman" pitchFamily="18" charset="0"/>
              </a:rPr>
              <a:t>  </a:t>
            </a:r>
            <a:r>
              <a:rPr kumimoji="1" lang="en-US" altLang="zh-CN" sz="3600" b="1" dirty="0">
                <a:latin typeface="Times New Roman" pitchFamily="18" charset="0"/>
              </a:rPr>
              <a:t>2.  </a:t>
            </a:r>
            <a:r>
              <a:rPr kumimoji="1" lang="zh-CN" altLang="en-US" sz="3600" b="1" dirty="0">
                <a:latin typeface="Times New Roman" pitchFamily="18" charset="0"/>
              </a:rPr>
              <a:t>求两个集合的交集与并集</a:t>
            </a:r>
            <a:r>
              <a:rPr kumimoji="1" lang="en-US" altLang="zh-CN" sz="3600" b="1" dirty="0">
                <a:latin typeface="Times New Roman" pitchFamily="18" charset="0"/>
              </a:rPr>
              <a:t>,</a:t>
            </a:r>
            <a:r>
              <a:rPr kumimoji="1" lang="zh-CN" altLang="en-US" sz="3600" b="1" dirty="0">
                <a:latin typeface="Times New Roman" pitchFamily="18" charset="0"/>
              </a:rPr>
              <a:t>常用   </a:t>
            </a:r>
            <a:r>
              <a:rPr kumimoji="1" lang="en-US" altLang="zh-CN" sz="3600" b="1" dirty="0" err="1">
                <a:solidFill>
                  <a:srgbClr val="FF0000"/>
                </a:solidFill>
                <a:latin typeface="Times New Roman" pitchFamily="18" charset="0"/>
              </a:rPr>
              <a:t>bbb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</a:rPr>
              <a:t>数轴法</a:t>
            </a:r>
            <a:r>
              <a:rPr kumimoji="1" lang="zh-CN" altLang="en-US" sz="3600" b="1" dirty="0">
                <a:latin typeface="Times New Roman" pitchFamily="18" charset="0"/>
              </a:rPr>
              <a:t>和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</a:rPr>
              <a:t>图示法</a:t>
            </a:r>
            <a:r>
              <a:rPr kumimoji="1" lang="zh-CN" altLang="en-US" sz="3600" b="1" dirty="0">
                <a:latin typeface="Times New Roman" pitchFamily="18" charset="0"/>
              </a:rPr>
              <a:t>．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611188" y="5086925"/>
            <a:ext cx="63547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4.  </a:t>
            </a:r>
            <a:r>
              <a:rPr kumimoji="1" lang="zh-CN" altLang="en-US" sz="3600" b="1">
                <a:latin typeface="Times New Roman" pitchFamily="18" charset="0"/>
              </a:rPr>
              <a:t>注意对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字母</a:t>
            </a:r>
            <a:r>
              <a:rPr kumimoji="1" lang="zh-CN" altLang="en-US" sz="3600" b="1">
                <a:latin typeface="Times New Roman" pitchFamily="18" charset="0"/>
              </a:rPr>
              <a:t>要进行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讨论</a:t>
            </a:r>
            <a:r>
              <a:rPr kumimoji="1" lang="zh-CN" altLang="en-US" sz="3600" b="1">
                <a:latin typeface="Times New Roman" pitchFamily="18" charset="0"/>
              </a:rPr>
              <a:t> </a:t>
            </a:r>
            <a:r>
              <a:rPr kumimoji="1" lang="en-US" altLang="zh-CN" sz="3600" b="1">
                <a:latin typeface="Times New Roman" pitchFamily="18" charset="0"/>
              </a:rPr>
              <a:t>.</a:t>
            </a:r>
          </a:p>
        </p:txBody>
      </p:sp>
      <p:sp>
        <p:nvSpPr>
          <p:cNvPr id="13320" name="Lock"/>
          <p:cNvSpPr>
            <a:spLocks noEditPoints="1" noChangeArrowheads="1"/>
          </p:cNvSpPr>
          <p:nvPr/>
        </p:nvSpPr>
        <p:spPr bwMode="auto">
          <a:xfrm>
            <a:off x="7524328" y="5373216"/>
            <a:ext cx="792088" cy="863600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9606 h 21600"/>
              <a:gd name="T4" fmla="*/ 10800 w 21600"/>
              <a:gd name="T5" fmla="*/ 21600 h 21600"/>
              <a:gd name="T6" fmla="*/ 0 w 21600"/>
              <a:gd name="T7" fmla="*/ 9606 h 21600"/>
              <a:gd name="T8" fmla="*/ 744 w 21600"/>
              <a:gd name="T9" fmla="*/ 9904 h 21600"/>
              <a:gd name="T10" fmla="*/ 21134 w 21600"/>
              <a:gd name="T11" fmla="*/ 1533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93" y="9606"/>
                </a:moveTo>
                <a:lnTo>
                  <a:pt x="2048" y="9606"/>
                </a:lnTo>
                <a:lnTo>
                  <a:pt x="2048" y="4713"/>
                </a:lnTo>
                <a:lnTo>
                  <a:pt x="2420" y="3818"/>
                </a:lnTo>
                <a:lnTo>
                  <a:pt x="2979" y="3028"/>
                </a:lnTo>
                <a:lnTo>
                  <a:pt x="3537" y="2446"/>
                </a:lnTo>
                <a:lnTo>
                  <a:pt x="3956" y="1998"/>
                </a:lnTo>
                <a:lnTo>
                  <a:pt x="4492" y="1581"/>
                </a:lnTo>
                <a:lnTo>
                  <a:pt x="5143" y="1238"/>
                </a:lnTo>
                <a:lnTo>
                  <a:pt x="5912" y="880"/>
                </a:lnTo>
                <a:lnTo>
                  <a:pt x="6587" y="641"/>
                </a:lnTo>
                <a:lnTo>
                  <a:pt x="7518" y="372"/>
                </a:lnTo>
                <a:lnTo>
                  <a:pt x="8425" y="208"/>
                </a:lnTo>
                <a:lnTo>
                  <a:pt x="9496" y="59"/>
                </a:lnTo>
                <a:lnTo>
                  <a:pt x="10637" y="14"/>
                </a:lnTo>
                <a:lnTo>
                  <a:pt x="11614" y="59"/>
                </a:lnTo>
                <a:lnTo>
                  <a:pt x="12382" y="119"/>
                </a:lnTo>
                <a:lnTo>
                  <a:pt x="13034" y="253"/>
                </a:lnTo>
                <a:lnTo>
                  <a:pt x="13779" y="417"/>
                </a:lnTo>
                <a:lnTo>
                  <a:pt x="14500" y="611"/>
                </a:lnTo>
                <a:lnTo>
                  <a:pt x="14733" y="686"/>
                </a:lnTo>
                <a:lnTo>
                  <a:pt x="14989" y="790"/>
                </a:lnTo>
                <a:lnTo>
                  <a:pt x="15175" y="865"/>
                </a:lnTo>
                <a:lnTo>
                  <a:pt x="15385" y="954"/>
                </a:lnTo>
                <a:lnTo>
                  <a:pt x="15431" y="969"/>
                </a:lnTo>
                <a:lnTo>
                  <a:pt x="15594" y="1059"/>
                </a:lnTo>
                <a:lnTo>
                  <a:pt x="15757" y="1148"/>
                </a:lnTo>
                <a:lnTo>
                  <a:pt x="15920" y="1267"/>
                </a:lnTo>
                <a:lnTo>
                  <a:pt x="16106" y="1372"/>
                </a:lnTo>
                <a:lnTo>
                  <a:pt x="16665" y="1730"/>
                </a:lnTo>
                <a:lnTo>
                  <a:pt x="17014" y="1998"/>
                </a:lnTo>
                <a:lnTo>
                  <a:pt x="17480" y="2356"/>
                </a:lnTo>
                <a:lnTo>
                  <a:pt x="17852" y="2804"/>
                </a:lnTo>
                <a:lnTo>
                  <a:pt x="18178" y="3192"/>
                </a:lnTo>
                <a:lnTo>
                  <a:pt x="18527" y="3639"/>
                </a:lnTo>
                <a:lnTo>
                  <a:pt x="18806" y="4132"/>
                </a:lnTo>
                <a:lnTo>
                  <a:pt x="19086" y="4713"/>
                </a:lnTo>
                <a:lnTo>
                  <a:pt x="19272" y="5191"/>
                </a:lnTo>
                <a:lnTo>
                  <a:pt x="19295" y="9606"/>
                </a:lnTo>
                <a:lnTo>
                  <a:pt x="21600" y="9606"/>
                </a:lnTo>
                <a:lnTo>
                  <a:pt x="21600" y="16289"/>
                </a:lnTo>
                <a:lnTo>
                  <a:pt x="21413" y="17184"/>
                </a:lnTo>
                <a:lnTo>
                  <a:pt x="21041" y="17900"/>
                </a:lnTo>
                <a:lnTo>
                  <a:pt x="20668" y="18377"/>
                </a:lnTo>
                <a:lnTo>
                  <a:pt x="20343" y="18855"/>
                </a:lnTo>
                <a:lnTo>
                  <a:pt x="19924" y="19332"/>
                </a:lnTo>
                <a:lnTo>
                  <a:pt x="19388" y="19809"/>
                </a:lnTo>
                <a:lnTo>
                  <a:pt x="18806" y="20242"/>
                </a:lnTo>
                <a:lnTo>
                  <a:pt x="18062" y="20585"/>
                </a:lnTo>
                <a:lnTo>
                  <a:pt x="17270" y="20883"/>
                </a:lnTo>
                <a:lnTo>
                  <a:pt x="16525" y="21182"/>
                </a:lnTo>
                <a:lnTo>
                  <a:pt x="15548" y="21420"/>
                </a:lnTo>
                <a:lnTo>
                  <a:pt x="14803" y="21540"/>
                </a:lnTo>
                <a:lnTo>
                  <a:pt x="13662" y="21674"/>
                </a:lnTo>
                <a:lnTo>
                  <a:pt x="8379" y="21659"/>
                </a:lnTo>
                <a:lnTo>
                  <a:pt x="7168" y="21540"/>
                </a:lnTo>
                <a:lnTo>
                  <a:pt x="6098" y="21331"/>
                </a:lnTo>
                <a:lnTo>
                  <a:pt x="5050" y="21092"/>
                </a:lnTo>
                <a:lnTo>
                  <a:pt x="4003" y="20764"/>
                </a:lnTo>
                <a:lnTo>
                  <a:pt x="3258" y="20391"/>
                </a:lnTo>
                <a:lnTo>
                  <a:pt x="2769" y="20123"/>
                </a:lnTo>
                <a:lnTo>
                  <a:pt x="2281" y="19720"/>
                </a:lnTo>
                <a:lnTo>
                  <a:pt x="1862" y="19407"/>
                </a:lnTo>
                <a:lnTo>
                  <a:pt x="1489" y="19079"/>
                </a:lnTo>
                <a:lnTo>
                  <a:pt x="1070" y="18676"/>
                </a:lnTo>
                <a:lnTo>
                  <a:pt x="744" y="18258"/>
                </a:lnTo>
                <a:lnTo>
                  <a:pt x="325" y="17661"/>
                </a:lnTo>
                <a:lnTo>
                  <a:pt x="162" y="17035"/>
                </a:lnTo>
                <a:lnTo>
                  <a:pt x="93" y="16468"/>
                </a:lnTo>
                <a:lnTo>
                  <a:pt x="93" y="9606"/>
                </a:lnTo>
                <a:close/>
                <a:moveTo>
                  <a:pt x="6098" y="9591"/>
                </a:moveTo>
                <a:lnTo>
                  <a:pt x="6098" y="5220"/>
                </a:lnTo>
                <a:lnTo>
                  <a:pt x="6191" y="4907"/>
                </a:lnTo>
                <a:lnTo>
                  <a:pt x="6307" y="4639"/>
                </a:lnTo>
                <a:lnTo>
                  <a:pt x="6517" y="4370"/>
                </a:lnTo>
                <a:lnTo>
                  <a:pt x="6680" y="4087"/>
                </a:lnTo>
                <a:lnTo>
                  <a:pt x="6889" y="3878"/>
                </a:lnTo>
                <a:lnTo>
                  <a:pt x="7308" y="3520"/>
                </a:lnTo>
                <a:lnTo>
                  <a:pt x="7843" y="3281"/>
                </a:lnTo>
                <a:lnTo>
                  <a:pt x="8402" y="3013"/>
                </a:lnTo>
                <a:lnTo>
                  <a:pt x="9031" y="2834"/>
                </a:lnTo>
                <a:lnTo>
                  <a:pt x="9659" y="2700"/>
                </a:lnTo>
                <a:lnTo>
                  <a:pt x="10497" y="2625"/>
                </a:lnTo>
                <a:lnTo>
                  <a:pt x="11125" y="2655"/>
                </a:lnTo>
                <a:lnTo>
                  <a:pt x="11987" y="2789"/>
                </a:lnTo>
                <a:lnTo>
                  <a:pt x="12522" y="2893"/>
                </a:lnTo>
                <a:lnTo>
                  <a:pt x="13011" y="3028"/>
                </a:lnTo>
                <a:lnTo>
                  <a:pt x="13290" y="3192"/>
                </a:lnTo>
                <a:lnTo>
                  <a:pt x="13709" y="3371"/>
                </a:lnTo>
                <a:lnTo>
                  <a:pt x="13872" y="3505"/>
                </a:lnTo>
                <a:lnTo>
                  <a:pt x="14058" y="3639"/>
                </a:lnTo>
                <a:lnTo>
                  <a:pt x="14291" y="3788"/>
                </a:lnTo>
                <a:lnTo>
                  <a:pt x="14431" y="3953"/>
                </a:lnTo>
                <a:lnTo>
                  <a:pt x="14617" y="4102"/>
                </a:lnTo>
                <a:lnTo>
                  <a:pt x="14826" y="4311"/>
                </a:lnTo>
                <a:lnTo>
                  <a:pt x="14919" y="4534"/>
                </a:lnTo>
                <a:lnTo>
                  <a:pt x="15036" y="4773"/>
                </a:lnTo>
                <a:lnTo>
                  <a:pt x="15175" y="5027"/>
                </a:lnTo>
                <a:lnTo>
                  <a:pt x="15245" y="5220"/>
                </a:lnTo>
                <a:lnTo>
                  <a:pt x="15245" y="9591"/>
                </a:lnTo>
                <a:lnTo>
                  <a:pt x="6098" y="9591"/>
                </a:lnTo>
                <a:close/>
              </a:path>
              <a:path w="21600" h="21600" extrusionOk="0">
                <a:moveTo>
                  <a:pt x="93" y="9606"/>
                </a:moveTo>
                <a:lnTo>
                  <a:pt x="21600" y="9606"/>
                </a:lnTo>
                <a:close/>
              </a:path>
              <a:path w="21600" h="21600" extrusionOk="0">
                <a:moveTo>
                  <a:pt x="11684" y="17109"/>
                </a:moveTo>
                <a:lnTo>
                  <a:pt x="12266" y="19317"/>
                </a:lnTo>
                <a:lnTo>
                  <a:pt x="9659" y="19317"/>
                </a:lnTo>
                <a:lnTo>
                  <a:pt x="10287" y="17124"/>
                </a:lnTo>
                <a:lnTo>
                  <a:pt x="10008" y="16975"/>
                </a:lnTo>
                <a:lnTo>
                  <a:pt x="9799" y="16722"/>
                </a:lnTo>
                <a:lnTo>
                  <a:pt x="9752" y="16408"/>
                </a:lnTo>
                <a:lnTo>
                  <a:pt x="9822" y="16170"/>
                </a:lnTo>
                <a:lnTo>
                  <a:pt x="10008" y="16006"/>
                </a:lnTo>
                <a:lnTo>
                  <a:pt x="10148" y="15871"/>
                </a:lnTo>
                <a:lnTo>
                  <a:pt x="10381" y="15782"/>
                </a:lnTo>
                <a:lnTo>
                  <a:pt x="10660" y="15692"/>
                </a:lnTo>
                <a:lnTo>
                  <a:pt x="11009" y="15677"/>
                </a:lnTo>
                <a:lnTo>
                  <a:pt x="11288" y="15722"/>
                </a:lnTo>
                <a:lnTo>
                  <a:pt x="11614" y="15782"/>
                </a:lnTo>
                <a:lnTo>
                  <a:pt x="11893" y="15946"/>
                </a:lnTo>
                <a:lnTo>
                  <a:pt x="12033" y="16080"/>
                </a:lnTo>
                <a:lnTo>
                  <a:pt x="12173" y="16229"/>
                </a:lnTo>
                <a:lnTo>
                  <a:pt x="12196" y="16408"/>
                </a:lnTo>
                <a:lnTo>
                  <a:pt x="12103" y="16722"/>
                </a:lnTo>
                <a:lnTo>
                  <a:pt x="11987" y="16856"/>
                </a:lnTo>
                <a:lnTo>
                  <a:pt x="11847" y="16975"/>
                </a:lnTo>
                <a:lnTo>
                  <a:pt x="11684" y="17109"/>
                </a:lnTo>
              </a:path>
            </a:pathLst>
          </a:custGeom>
          <a:solidFill>
            <a:srgbClr val="FFCC00"/>
          </a:solidFill>
          <a:ln w="38100">
            <a:solidFill>
              <a:srgbClr val="FFCC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466725" y="4234661"/>
            <a:ext cx="82089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 3</a:t>
            </a:r>
            <a:r>
              <a:rPr kumimoji="1" lang="zh-CN" altLang="en-US" sz="3600" b="1">
                <a:latin typeface="Times New Roman" pitchFamily="18" charset="0"/>
              </a:rPr>
              <a:t>．注意灵活</a:t>
            </a:r>
            <a:r>
              <a:rPr kumimoji="1" lang="zh-CN" altLang="zh-CN" sz="2000" b="1">
                <a:latin typeface="Times New Roman" pitchFamily="18" charset="0"/>
              </a:rPr>
              <a:t>、</a:t>
            </a:r>
            <a:r>
              <a:rPr kumimoji="1" lang="zh-CN" altLang="en-US" sz="3600" b="1">
                <a:latin typeface="Times New Roman" pitchFamily="18" charset="0"/>
              </a:rPr>
              <a:t>准确地运用性质解题</a:t>
            </a:r>
            <a:r>
              <a:rPr kumimoji="1" lang="en-US" altLang="zh-CN" sz="3600" b="1">
                <a:latin typeface="Times New Roman" pitchFamily="18" charset="0"/>
              </a:rPr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utoUpdateAnimBg="0"/>
      <p:bldP spid="13318" grpId="0" autoUpdateAnimBg="0"/>
      <p:bldP spid="13319" grpId="0" autoUpdateAnimBg="0"/>
      <p:bldP spid="1332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684214" y="2205484"/>
            <a:ext cx="538858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Times New Roman" pitchFamily="18" charset="0"/>
              </a:rPr>
              <a:t>1.</a:t>
            </a:r>
            <a:r>
              <a:rPr kumimoji="1" lang="zh-CN" altLang="en-US" sz="3600" b="1" dirty="0" smtClean="0">
                <a:latin typeface="Times New Roman" pitchFamily="18" charset="0"/>
              </a:rPr>
              <a:t>教材对应习题</a:t>
            </a:r>
            <a:endParaRPr kumimoji="1" lang="en-US" altLang="zh-CN" sz="3600" b="1" dirty="0">
              <a:latin typeface="Times New Roman" pitchFamily="18" charset="0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660648" y="1052736"/>
            <a:ext cx="2759224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0000FF"/>
                </a:solidFill>
                <a:latin typeface="Times New Roman" pitchFamily="18" charset="0"/>
              </a:rPr>
              <a:t>作业布置</a:t>
            </a:r>
          </a:p>
        </p:txBody>
      </p:sp>
      <p:sp>
        <p:nvSpPr>
          <p:cNvPr id="14358" name="AutoShape 22"/>
          <p:cNvSpPr>
            <a:spLocks noChangeArrowheads="1"/>
          </p:cNvSpPr>
          <p:nvPr/>
        </p:nvSpPr>
        <p:spPr bwMode="auto">
          <a:xfrm>
            <a:off x="7620000" y="798984"/>
            <a:ext cx="762000" cy="685800"/>
          </a:xfrm>
          <a:prstGeom prst="star4">
            <a:avLst>
              <a:gd name="adj" fmla="val 12500"/>
            </a:avLst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1" name="AutoShape 25"/>
          <p:cNvSpPr>
            <a:spLocks noChangeArrowheads="1"/>
          </p:cNvSpPr>
          <p:nvPr/>
        </p:nvSpPr>
        <p:spPr bwMode="auto">
          <a:xfrm>
            <a:off x="5715000" y="417984"/>
            <a:ext cx="762000" cy="685800"/>
          </a:xfrm>
          <a:prstGeom prst="star4">
            <a:avLst>
              <a:gd name="adj" fmla="val 12500"/>
            </a:avLst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2" name="AutoShape 26"/>
          <p:cNvSpPr>
            <a:spLocks noChangeArrowheads="1"/>
          </p:cNvSpPr>
          <p:nvPr/>
        </p:nvSpPr>
        <p:spPr bwMode="auto">
          <a:xfrm>
            <a:off x="7086600" y="646584"/>
            <a:ext cx="762000" cy="685800"/>
          </a:xfrm>
          <a:prstGeom prst="star4">
            <a:avLst>
              <a:gd name="adj" fmla="val 12500"/>
            </a:avLst>
          </a:prstGeom>
          <a:solidFill>
            <a:srgbClr val="FF00FF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4363" name="Picture 27" descr="DD00448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0352" y="5373216"/>
            <a:ext cx="927100" cy="1038225"/>
          </a:xfrm>
          <a:prstGeom prst="rect">
            <a:avLst/>
          </a:prstGeom>
          <a:noFill/>
        </p:spPr>
      </p:pic>
      <p:sp>
        <p:nvSpPr>
          <p:cNvPr id="14367" name="Rectangle 31"/>
          <p:cNvSpPr>
            <a:spLocks noChangeArrowheads="1"/>
          </p:cNvSpPr>
          <p:nvPr/>
        </p:nvSpPr>
        <p:spPr bwMode="auto">
          <a:xfrm>
            <a:off x="719138" y="3207921"/>
            <a:ext cx="748476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kumimoji="1" lang="es-VE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 </a:t>
            </a:r>
            <a:r>
              <a:rPr kumimoji="1" lang="zh-CN" altLang="es-VE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补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P=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｛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kumimoji="1" lang="en-US" altLang="zh-CN" sz="36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,a+2,-3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｝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Q=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｛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a-2,2a+1,a</a:t>
            </a:r>
            <a:r>
              <a:rPr kumimoji="1" lang="en-US" altLang="zh-CN" sz="36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+1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｝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,P ∩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Q=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｛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-3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｝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,</a:t>
            </a:r>
          </a:p>
          <a:p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求</a:t>
            </a:r>
            <a:r>
              <a:rPr kumimoji="1"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．</a:t>
            </a:r>
            <a:r>
              <a:rPr kumimoji="1" lang="zh-CN" altLang="en-US" sz="3600" b="1" dirty="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539552" y="927125"/>
            <a:ext cx="7521044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</a:rPr>
              <a:t>观察集合</a:t>
            </a:r>
            <a:r>
              <a:rPr kumimoji="1" lang="en-US" altLang="zh-CN" sz="4000" b="1">
                <a:solidFill>
                  <a:srgbClr val="FF0000"/>
                </a:solidFill>
                <a:latin typeface="Times New Roman" pitchFamily="18" charset="0"/>
              </a:rPr>
              <a:t>A,B,C</a:t>
            </a:r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</a:rPr>
              <a:t>元素间的关系</a:t>
            </a:r>
            <a:r>
              <a:rPr kumimoji="1" lang="en-US" altLang="zh-CN" sz="4000" b="1">
                <a:solidFill>
                  <a:srgbClr val="FF0000"/>
                </a:solidFill>
                <a:latin typeface="Times New Roman" pitchFamily="18" charset="0"/>
              </a:rPr>
              <a:t>:</a:t>
            </a:r>
            <a:endParaRPr kumimoji="1" lang="en-US" altLang="zh-CN" sz="4000" b="1">
              <a:latin typeface="Times New Roman" pitchFamily="18" charset="0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539625" y="2102395"/>
            <a:ext cx="7488759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(1)  A={4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en-US" altLang="zh-CN" sz="3200" b="1">
                <a:latin typeface="Times New Roman" pitchFamily="18" charset="0"/>
              </a:rPr>
              <a:t>5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en-US" altLang="zh-CN" sz="3200" b="1">
                <a:latin typeface="Times New Roman" pitchFamily="18" charset="0"/>
              </a:rPr>
              <a:t>6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en-US" altLang="zh-CN" sz="3200" b="1">
                <a:latin typeface="Times New Roman" pitchFamily="18" charset="0"/>
              </a:rPr>
              <a:t>8}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en-US" altLang="zh-CN" sz="3200" b="1">
                <a:latin typeface="Times New Roman" pitchFamily="18" charset="0"/>
              </a:rPr>
              <a:t>B={3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en-US" altLang="zh-CN" sz="3200" b="1">
                <a:latin typeface="Times New Roman" pitchFamily="18" charset="0"/>
              </a:rPr>
              <a:t>5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en-US" altLang="zh-CN" sz="3200" b="1">
                <a:latin typeface="Times New Roman" pitchFamily="18" charset="0"/>
              </a:rPr>
              <a:t>7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en-US" altLang="zh-CN" sz="3200" b="1">
                <a:latin typeface="Times New Roman" pitchFamily="18" charset="0"/>
              </a:rPr>
              <a:t>8}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      </a:t>
            </a:r>
            <a:r>
              <a:rPr kumimoji="1" lang="en-US" altLang="zh-CN" sz="3200" b="1">
                <a:latin typeface="Times New Roman" pitchFamily="18" charset="0"/>
              </a:rPr>
              <a:t>C={3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en-US" altLang="zh-CN" sz="3200" b="1">
                <a:latin typeface="Times New Roman" pitchFamily="18" charset="0"/>
              </a:rPr>
              <a:t>4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en-US" altLang="zh-CN" sz="3200" b="1">
                <a:latin typeface="Times New Roman" pitchFamily="18" charset="0"/>
              </a:rPr>
              <a:t>5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en-US" altLang="zh-CN" sz="3200" b="1">
                <a:latin typeface="Times New Roman" pitchFamily="18" charset="0"/>
              </a:rPr>
              <a:t>6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en-US" altLang="zh-CN" sz="3200" b="1">
                <a:latin typeface="Times New Roman" pitchFamily="18" charset="0"/>
              </a:rPr>
              <a:t>7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en-US" altLang="zh-CN" sz="3200" b="1">
                <a:latin typeface="Times New Roman" pitchFamily="18" charset="0"/>
              </a:rPr>
              <a:t>8}</a:t>
            </a:r>
            <a:endParaRPr kumimoji="1" lang="en-US" altLang="zh-CN" sz="3200">
              <a:latin typeface="Times New Roman" pitchFamily="18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11063" y="3989933"/>
            <a:ext cx="748875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(2)  A={x|x</a:t>
            </a:r>
            <a:r>
              <a:rPr kumimoji="1" lang="zh-CN" altLang="en-US" sz="3200" b="1">
                <a:latin typeface="Times New Roman" pitchFamily="18" charset="0"/>
              </a:rPr>
              <a:t>是有理数</a:t>
            </a:r>
            <a:r>
              <a:rPr kumimoji="1" lang="en-US" altLang="zh-CN" sz="3200" b="1">
                <a:latin typeface="Times New Roman" pitchFamily="18" charset="0"/>
              </a:rPr>
              <a:t>}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  <a:r>
              <a:rPr kumimoji="1" lang="en-US" altLang="zh-CN" sz="3200" b="1">
                <a:latin typeface="Times New Roman" pitchFamily="18" charset="0"/>
              </a:rPr>
              <a:t>B={</a:t>
            </a:r>
            <a:r>
              <a:rPr kumimoji="1" lang="en-US" altLang="zh-CN" sz="2400" b="1">
                <a:latin typeface="Times New Roman" pitchFamily="18" charset="0"/>
              </a:rPr>
              <a:t>x|x</a:t>
            </a:r>
            <a:r>
              <a:rPr kumimoji="1" lang="zh-CN" altLang="en-US" sz="2400" b="1">
                <a:latin typeface="Times New Roman" pitchFamily="18" charset="0"/>
              </a:rPr>
              <a:t>是无理数</a:t>
            </a:r>
            <a:r>
              <a:rPr kumimoji="1" lang="en-US" altLang="zh-CN" sz="3200" b="1">
                <a:latin typeface="Times New Roman" pitchFamily="18" charset="0"/>
              </a:rPr>
              <a:t>}</a:t>
            </a:r>
            <a:r>
              <a:rPr kumimoji="1" lang="zh-CN" altLang="en-US" sz="3200" b="1">
                <a:latin typeface="Times New Roman" pitchFamily="18" charset="0"/>
              </a:rPr>
              <a:t>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      </a:t>
            </a:r>
            <a:r>
              <a:rPr kumimoji="1" lang="en-US" altLang="zh-CN" sz="3200" b="1">
                <a:latin typeface="Times New Roman" pitchFamily="18" charset="0"/>
              </a:rPr>
              <a:t>C={</a:t>
            </a:r>
            <a:r>
              <a:rPr kumimoji="1" lang="en-US" altLang="zh-CN" sz="2400" b="1">
                <a:latin typeface="Times New Roman" pitchFamily="18" charset="0"/>
              </a:rPr>
              <a:t>x|x</a:t>
            </a:r>
            <a:r>
              <a:rPr kumimoji="1" lang="zh-CN" altLang="en-US" sz="2400" b="1">
                <a:latin typeface="Times New Roman" pitchFamily="18" charset="0"/>
              </a:rPr>
              <a:t>是实数</a:t>
            </a:r>
            <a:r>
              <a:rPr kumimoji="1" lang="en-US" altLang="zh-CN" sz="3200" b="1">
                <a:latin typeface="Times New Roman" pitchFamily="18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539552" y="606475"/>
            <a:ext cx="21875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kumimoji="1" sz="4800" b="1">
                <a:solidFill>
                  <a:srgbClr val="FF0000"/>
                </a:solidFill>
                <a:latin typeface="Times New Roman" pitchFamily="18" charset="0"/>
              </a:defRPr>
            </a:lvl1pPr>
          </a:lstStyle>
          <a:p>
            <a:r>
              <a:rPr lang="zh-CN" altLang="en-US" dirty="0"/>
              <a:t>定  义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539552" y="1420018"/>
            <a:ext cx="684053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一般地</a:t>
            </a:r>
            <a:r>
              <a:rPr kumimoji="1" lang="en-US" altLang="zh-CN" sz="3600" b="1">
                <a:latin typeface="Times New Roman" pitchFamily="18" charset="0"/>
              </a:rPr>
              <a:t>,</a:t>
            </a:r>
            <a:r>
              <a:rPr kumimoji="1" lang="zh-CN" altLang="en-US" sz="3600" b="1">
                <a:latin typeface="Times New Roman" pitchFamily="18" charset="0"/>
              </a:rPr>
              <a:t>由属于集合</a:t>
            </a:r>
            <a:r>
              <a:rPr kumimoji="1" lang="en-US" altLang="zh-CN" sz="3600" b="1">
                <a:latin typeface="Times New Roman" pitchFamily="18" charset="0"/>
              </a:rPr>
              <a:t>A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或</a:t>
            </a:r>
            <a:r>
              <a:rPr kumimoji="1" lang="zh-CN" altLang="en-US" sz="3600" b="1">
                <a:latin typeface="Times New Roman" pitchFamily="18" charset="0"/>
              </a:rPr>
              <a:t>属于集合</a:t>
            </a:r>
            <a:r>
              <a:rPr kumimoji="1" lang="en-US" altLang="zh-CN" sz="3600" b="1">
                <a:latin typeface="Times New Roman" pitchFamily="18" charset="0"/>
              </a:rPr>
              <a:t>B</a:t>
            </a:r>
            <a:r>
              <a:rPr kumimoji="1" lang="zh-CN" altLang="en-US" sz="3600" b="1">
                <a:latin typeface="Times New Roman" pitchFamily="18" charset="0"/>
              </a:rPr>
              <a:t>的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所有</a:t>
            </a:r>
            <a:r>
              <a:rPr kumimoji="1" lang="zh-CN" altLang="en-US" sz="3600" b="1">
                <a:latin typeface="Times New Roman" pitchFamily="18" charset="0"/>
              </a:rPr>
              <a:t>元素组成的集合叫做</a:t>
            </a:r>
            <a:r>
              <a:rPr kumimoji="1" lang="en-US" altLang="zh-CN" sz="3600" b="1">
                <a:latin typeface="Times New Roman" pitchFamily="18" charset="0"/>
              </a:rPr>
              <a:t>A</a:t>
            </a:r>
            <a:r>
              <a:rPr kumimoji="1" lang="zh-CN" altLang="en-US" sz="3600" b="1">
                <a:latin typeface="Times New Roman" pitchFamily="18" charset="0"/>
              </a:rPr>
              <a:t>与</a:t>
            </a:r>
            <a:r>
              <a:rPr kumimoji="1" lang="en-US" altLang="zh-CN" sz="3600" b="1">
                <a:latin typeface="Times New Roman" pitchFamily="18" charset="0"/>
              </a:rPr>
              <a:t>B</a:t>
            </a:r>
            <a:r>
              <a:rPr kumimoji="1" lang="zh-CN" altLang="en-US" sz="3600" b="1">
                <a:latin typeface="Times New Roman" pitchFamily="18" charset="0"/>
              </a:rPr>
              <a:t>的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并集</a:t>
            </a:r>
            <a:r>
              <a:rPr kumimoji="1" lang="en-US" altLang="zh-CN" sz="3600" b="1">
                <a:latin typeface="Times New Roman" pitchFamily="18" charset="0"/>
              </a:rPr>
              <a:t>,</a:t>
            </a:r>
            <a:endParaRPr kumimoji="1" lang="en-US" altLang="zh-CN" sz="3600">
              <a:latin typeface="Times New Roman" pitchFamily="18" charset="0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82947" y="3507581"/>
            <a:ext cx="4010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记作     </a:t>
            </a:r>
            <a:r>
              <a:rPr kumimoji="1" lang="en-US" altLang="zh-CN" sz="3600" b="1">
                <a:solidFill>
                  <a:schemeClr val="accent2"/>
                </a:solidFill>
                <a:latin typeface="Times New Roman" pitchFamily="18" charset="0"/>
              </a:rPr>
              <a:t>A∪B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95609" y="5091906"/>
            <a:ext cx="7315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即</a:t>
            </a:r>
            <a:r>
              <a:rPr kumimoji="1" lang="en-US" altLang="zh-CN" sz="3600" b="1">
                <a:solidFill>
                  <a:srgbClr val="FF0000"/>
                </a:solidFill>
                <a:latin typeface="Times New Roman" pitchFamily="18" charset="0"/>
              </a:rPr>
              <a:t>A∪B={x | x∈A,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或</a:t>
            </a:r>
            <a:r>
              <a:rPr kumimoji="1" lang="en-US" altLang="zh-CN" sz="3600" b="1">
                <a:solidFill>
                  <a:srgbClr val="FF0000"/>
                </a:solidFill>
                <a:latin typeface="Times New Roman" pitchFamily="18" charset="0"/>
              </a:rPr>
              <a:t>x∈B} 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682947" y="4299743"/>
            <a:ext cx="32400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读作     </a:t>
            </a:r>
            <a:r>
              <a:rPr kumimoji="1" lang="en-US" altLang="zh-CN" sz="3600" b="1">
                <a:solidFill>
                  <a:schemeClr val="accent2"/>
                </a:solidFill>
                <a:latin typeface="Times New Roman" pitchFamily="18" charset="0"/>
              </a:rPr>
              <a:t>A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并 </a:t>
            </a:r>
            <a:r>
              <a:rPr kumimoji="1" lang="en-US" altLang="zh-CN" sz="3600" b="1">
                <a:solidFill>
                  <a:schemeClr val="accent2"/>
                </a:solidFill>
                <a:latin typeface="Times New Roman" pitchFamily="18" charset="0"/>
              </a:rPr>
              <a:t>B</a:t>
            </a:r>
          </a:p>
        </p:txBody>
      </p:sp>
      <p:grpSp>
        <p:nvGrpSpPr>
          <p:cNvPr id="7177" name="Group 9"/>
          <p:cNvGrpSpPr>
            <a:grpSpLocks/>
          </p:cNvGrpSpPr>
          <p:nvPr/>
        </p:nvGrpSpPr>
        <p:grpSpPr bwMode="auto">
          <a:xfrm>
            <a:off x="5435922" y="2730078"/>
            <a:ext cx="3384550" cy="2305050"/>
            <a:chOff x="1701" y="890"/>
            <a:chExt cx="2132" cy="1452"/>
          </a:xfrm>
        </p:grpSpPr>
        <p:sp>
          <p:nvSpPr>
            <p:cNvPr id="7178" name="Oval 10"/>
            <p:cNvSpPr>
              <a:spLocks noChangeArrowheads="1"/>
            </p:cNvSpPr>
            <p:nvPr/>
          </p:nvSpPr>
          <p:spPr bwMode="auto">
            <a:xfrm>
              <a:off x="1701" y="890"/>
              <a:ext cx="1542" cy="145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9" name="Text Box 11"/>
            <p:cNvSpPr txBox="1">
              <a:spLocks noChangeArrowheads="1"/>
            </p:cNvSpPr>
            <p:nvPr/>
          </p:nvSpPr>
          <p:spPr bwMode="auto">
            <a:xfrm>
              <a:off x="2110" y="1435"/>
              <a:ext cx="635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4000" b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7180" name="Oval 12"/>
            <p:cNvSpPr>
              <a:spLocks noChangeArrowheads="1"/>
            </p:cNvSpPr>
            <p:nvPr/>
          </p:nvSpPr>
          <p:spPr bwMode="auto">
            <a:xfrm>
              <a:off x="2790" y="1207"/>
              <a:ext cx="998" cy="953"/>
            </a:xfrm>
            <a:prstGeom prst="ellipse">
              <a:avLst/>
            </a:prstGeom>
            <a:solidFill>
              <a:srgbClr val="FF0000">
                <a:alpha val="23000"/>
              </a:srgbClr>
            </a:solidFill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1" name="Text Box 13"/>
            <p:cNvSpPr txBox="1">
              <a:spLocks noChangeArrowheads="1"/>
            </p:cNvSpPr>
            <p:nvPr/>
          </p:nvSpPr>
          <p:spPr bwMode="auto">
            <a:xfrm>
              <a:off x="3334" y="1480"/>
              <a:ext cx="499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4000" b="1">
                  <a:latin typeface="Times New Roman" pitchFamily="18" charset="0"/>
                </a:rPr>
                <a:t>B</a:t>
              </a:r>
            </a:p>
          </p:txBody>
        </p:sp>
      </p:grpSp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6490022" y="5466928"/>
            <a:ext cx="18256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5400" b="1">
                <a:solidFill>
                  <a:schemeClr val="accent2"/>
                </a:solidFill>
                <a:latin typeface="Times New Roman" pitchFamily="18" charset="0"/>
              </a:rPr>
              <a:t>A∪B</a:t>
            </a:r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6947222" y="4385840"/>
            <a:ext cx="576262" cy="12239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7184" name="Group 16"/>
          <p:cNvGrpSpPr>
            <a:grpSpLocks/>
          </p:cNvGrpSpPr>
          <p:nvPr/>
        </p:nvGrpSpPr>
        <p:grpSpPr bwMode="auto">
          <a:xfrm>
            <a:off x="5435922" y="2730078"/>
            <a:ext cx="3311525" cy="2303462"/>
            <a:chOff x="1701" y="890"/>
            <a:chExt cx="2086" cy="1451"/>
          </a:xfrm>
        </p:grpSpPr>
        <p:sp>
          <p:nvSpPr>
            <p:cNvPr id="7185" name="Line 17"/>
            <p:cNvSpPr>
              <a:spLocks noChangeShapeType="1"/>
            </p:cNvSpPr>
            <p:nvPr/>
          </p:nvSpPr>
          <p:spPr bwMode="auto">
            <a:xfrm flipH="1">
              <a:off x="1927" y="1026"/>
              <a:ext cx="999" cy="10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6" name="Line 18"/>
            <p:cNvSpPr>
              <a:spLocks noChangeShapeType="1"/>
            </p:cNvSpPr>
            <p:nvPr/>
          </p:nvSpPr>
          <p:spPr bwMode="auto">
            <a:xfrm flipH="1">
              <a:off x="2290" y="1207"/>
              <a:ext cx="998" cy="1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7" name="Line 19"/>
            <p:cNvSpPr>
              <a:spLocks noChangeShapeType="1"/>
            </p:cNvSpPr>
            <p:nvPr/>
          </p:nvSpPr>
          <p:spPr bwMode="auto">
            <a:xfrm flipH="1">
              <a:off x="2562" y="1253"/>
              <a:ext cx="953" cy="10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Line 20"/>
            <p:cNvSpPr>
              <a:spLocks noChangeShapeType="1"/>
            </p:cNvSpPr>
            <p:nvPr/>
          </p:nvSpPr>
          <p:spPr bwMode="auto">
            <a:xfrm flipH="1">
              <a:off x="2200" y="1253"/>
              <a:ext cx="953" cy="10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Line 21"/>
            <p:cNvSpPr>
              <a:spLocks noChangeShapeType="1"/>
            </p:cNvSpPr>
            <p:nvPr/>
          </p:nvSpPr>
          <p:spPr bwMode="auto">
            <a:xfrm flipH="1">
              <a:off x="2744" y="1298"/>
              <a:ext cx="862" cy="9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Line 22"/>
            <p:cNvSpPr>
              <a:spLocks noChangeShapeType="1"/>
            </p:cNvSpPr>
            <p:nvPr/>
          </p:nvSpPr>
          <p:spPr bwMode="auto">
            <a:xfrm flipH="1">
              <a:off x="2109" y="1162"/>
              <a:ext cx="998" cy="10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Line 23"/>
            <p:cNvSpPr>
              <a:spLocks noChangeShapeType="1"/>
            </p:cNvSpPr>
            <p:nvPr/>
          </p:nvSpPr>
          <p:spPr bwMode="auto">
            <a:xfrm flipH="1">
              <a:off x="2018" y="1117"/>
              <a:ext cx="999" cy="10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Line 24"/>
            <p:cNvSpPr>
              <a:spLocks noChangeShapeType="1"/>
            </p:cNvSpPr>
            <p:nvPr/>
          </p:nvSpPr>
          <p:spPr bwMode="auto">
            <a:xfrm flipH="1">
              <a:off x="2426" y="1253"/>
              <a:ext cx="953" cy="10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3" name="Line 25"/>
            <p:cNvSpPr>
              <a:spLocks noChangeShapeType="1"/>
            </p:cNvSpPr>
            <p:nvPr/>
          </p:nvSpPr>
          <p:spPr bwMode="auto">
            <a:xfrm flipH="1">
              <a:off x="1837" y="981"/>
              <a:ext cx="953" cy="10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4" name="Line 26"/>
            <p:cNvSpPr>
              <a:spLocks noChangeShapeType="1"/>
            </p:cNvSpPr>
            <p:nvPr/>
          </p:nvSpPr>
          <p:spPr bwMode="auto">
            <a:xfrm flipH="1">
              <a:off x="1746" y="935"/>
              <a:ext cx="908" cy="9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Line 27"/>
            <p:cNvSpPr>
              <a:spLocks noChangeShapeType="1"/>
            </p:cNvSpPr>
            <p:nvPr/>
          </p:nvSpPr>
          <p:spPr bwMode="auto">
            <a:xfrm flipH="1">
              <a:off x="1746" y="890"/>
              <a:ext cx="816" cy="9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Line 28"/>
            <p:cNvSpPr>
              <a:spLocks noChangeShapeType="1"/>
            </p:cNvSpPr>
            <p:nvPr/>
          </p:nvSpPr>
          <p:spPr bwMode="auto">
            <a:xfrm flipH="1">
              <a:off x="1701" y="890"/>
              <a:ext cx="725" cy="7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7" name="Line 29"/>
            <p:cNvSpPr>
              <a:spLocks noChangeShapeType="1"/>
            </p:cNvSpPr>
            <p:nvPr/>
          </p:nvSpPr>
          <p:spPr bwMode="auto">
            <a:xfrm flipH="1">
              <a:off x="1746" y="935"/>
              <a:ext cx="499" cy="5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8" name="Line 30"/>
            <p:cNvSpPr>
              <a:spLocks noChangeShapeType="1"/>
            </p:cNvSpPr>
            <p:nvPr/>
          </p:nvSpPr>
          <p:spPr bwMode="auto">
            <a:xfrm flipH="1">
              <a:off x="3061" y="1389"/>
              <a:ext cx="59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9" name="Line 31"/>
            <p:cNvSpPr>
              <a:spLocks noChangeShapeType="1"/>
            </p:cNvSpPr>
            <p:nvPr/>
          </p:nvSpPr>
          <p:spPr bwMode="auto">
            <a:xfrm flipH="1">
              <a:off x="3152" y="1434"/>
              <a:ext cx="590" cy="6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Line 32"/>
            <p:cNvSpPr>
              <a:spLocks noChangeShapeType="1"/>
            </p:cNvSpPr>
            <p:nvPr/>
          </p:nvSpPr>
          <p:spPr bwMode="auto">
            <a:xfrm flipH="1">
              <a:off x="3243" y="1570"/>
              <a:ext cx="499" cy="5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Line 33"/>
            <p:cNvSpPr>
              <a:spLocks noChangeShapeType="1"/>
            </p:cNvSpPr>
            <p:nvPr/>
          </p:nvSpPr>
          <p:spPr bwMode="auto">
            <a:xfrm flipH="1">
              <a:off x="3379" y="1661"/>
              <a:ext cx="408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2" name="Line 34"/>
            <p:cNvSpPr>
              <a:spLocks noChangeShapeType="1"/>
            </p:cNvSpPr>
            <p:nvPr/>
          </p:nvSpPr>
          <p:spPr bwMode="auto">
            <a:xfrm flipH="1">
              <a:off x="3560" y="1797"/>
              <a:ext cx="227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  <p:bldP spid="7172" grpId="0" autoUpdateAnimBg="0"/>
      <p:bldP spid="7173" grpId="0" autoUpdateAnimBg="0"/>
      <p:bldP spid="7176" grpId="0"/>
      <p:bldP spid="7182" grpId="0"/>
      <p:bldP spid="718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052513"/>
            <a:ext cx="7772400" cy="1303337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例</a:t>
            </a:r>
            <a:r>
              <a:rPr lang="en-US" altLang="zh-CN" sz="3600" b="1">
                <a:solidFill>
                  <a:srgbClr val="FF0000"/>
                </a:solidFill>
              </a:rPr>
              <a:t>1.</a:t>
            </a:r>
            <a:r>
              <a:rPr lang="en-US" altLang="zh-CN" sz="3600" b="1"/>
              <a:t> A=</a:t>
            </a:r>
            <a:r>
              <a:rPr lang="zh-CN" altLang="en-US" sz="3600" b="1"/>
              <a:t>｛</a:t>
            </a:r>
            <a:r>
              <a:rPr lang="en-US" altLang="zh-CN" sz="3600" b="1"/>
              <a:t>4,5,6,8</a:t>
            </a:r>
            <a:r>
              <a:rPr lang="zh-CN" altLang="en-US" sz="3600" b="1"/>
              <a:t>｝</a:t>
            </a:r>
            <a:r>
              <a:rPr lang="en-US" altLang="zh-CN" sz="3600" b="1"/>
              <a:t>,B=</a:t>
            </a:r>
            <a:r>
              <a:rPr lang="zh-CN" altLang="en-US" sz="3600" b="1"/>
              <a:t>｛</a:t>
            </a:r>
            <a:r>
              <a:rPr lang="en-US" altLang="zh-CN" sz="3600" b="1"/>
              <a:t>3,5,7,8</a:t>
            </a:r>
            <a:r>
              <a:rPr lang="zh-CN" altLang="en-US" sz="3600" b="1"/>
              <a:t>｝，求</a:t>
            </a:r>
            <a:r>
              <a:rPr lang="en-US" altLang="zh-CN" sz="3600" b="1"/>
              <a:t>A∪B.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539179" y="3213100"/>
            <a:ext cx="85693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例</a:t>
            </a:r>
            <a:r>
              <a:rPr kumimoji="1" lang="en-US" altLang="zh-CN" sz="3600" b="1">
                <a:solidFill>
                  <a:srgbClr val="FF0000"/>
                </a:solidFill>
                <a:latin typeface="Times New Roman" pitchFamily="18" charset="0"/>
              </a:rPr>
              <a:t>2.</a:t>
            </a:r>
            <a:r>
              <a:rPr kumimoji="1" lang="zh-CN" altLang="en-US" sz="3600" b="1">
                <a:latin typeface="Times New Roman" pitchFamily="18" charset="0"/>
              </a:rPr>
              <a:t>设</a:t>
            </a:r>
            <a:r>
              <a:rPr kumimoji="1" lang="en-US" altLang="zh-CN" sz="3600" b="1">
                <a:latin typeface="Times New Roman" pitchFamily="18" charset="0"/>
              </a:rPr>
              <a:t>A=</a:t>
            </a:r>
            <a:r>
              <a:rPr kumimoji="1" lang="zh-CN" altLang="en-US" sz="3600" b="1">
                <a:latin typeface="Times New Roman" pitchFamily="18" charset="0"/>
              </a:rPr>
              <a:t>｛</a:t>
            </a:r>
            <a:r>
              <a:rPr kumimoji="1" lang="en-US" altLang="zh-CN" sz="3600" b="1">
                <a:latin typeface="Times New Roman" pitchFamily="18" charset="0"/>
              </a:rPr>
              <a:t>x|-1&lt;x&lt;2</a:t>
            </a:r>
            <a:r>
              <a:rPr kumimoji="1" lang="zh-CN" altLang="en-US" sz="3600" b="1">
                <a:latin typeface="Times New Roman" pitchFamily="18" charset="0"/>
              </a:rPr>
              <a:t>｝</a:t>
            </a:r>
            <a:r>
              <a:rPr kumimoji="1" lang="en-US" altLang="zh-CN" sz="3600" b="1">
                <a:latin typeface="Times New Roman" pitchFamily="18" charset="0"/>
              </a:rPr>
              <a:t>,B=</a:t>
            </a:r>
            <a:r>
              <a:rPr kumimoji="1" lang="zh-CN" altLang="en-US" sz="3600" b="1">
                <a:latin typeface="Times New Roman" pitchFamily="18" charset="0"/>
              </a:rPr>
              <a:t>｛</a:t>
            </a:r>
            <a:r>
              <a:rPr kumimoji="1" lang="en-US" altLang="zh-CN" sz="3600" b="1">
                <a:latin typeface="Times New Roman" pitchFamily="18" charset="0"/>
              </a:rPr>
              <a:t>x|1&lt;x&lt;3</a:t>
            </a:r>
            <a:r>
              <a:rPr kumimoji="1" lang="zh-CN" altLang="en-US" sz="3600" b="1">
                <a:latin typeface="Times New Roman" pitchFamily="18" charset="0"/>
              </a:rPr>
              <a:t>｝，求</a:t>
            </a:r>
            <a:r>
              <a:rPr kumimoji="1" lang="en-US" altLang="zh-CN" sz="3600" b="1">
                <a:latin typeface="Times New Roman" pitchFamily="18" charset="0"/>
              </a:rPr>
              <a:t>A∪B.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160712" y="1412776"/>
            <a:ext cx="19920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Times New Roman" pitchFamily="18" charset="0"/>
              </a:rPr>
              <a:t>性 质</a:t>
            </a:r>
            <a:r>
              <a:rPr kumimoji="1" lang="en-US" altLang="zh-CN" sz="4800" b="1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258888" y="2505933"/>
            <a:ext cx="6299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>
                <a:latin typeface="Times New Roman" pitchFamily="18" charset="0"/>
              </a:rPr>
              <a:t>A∪A =          A∪φ =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3132138" y="2464658"/>
            <a:ext cx="457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6588125" y="2505933"/>
            <a:ext cx="60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2771775" y="3544158"/>
            <a:ext cx="38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>
                <a:solidFill>
                  <a:srgbClr val="FF0000"/>
                </a:solidFill>
                <a:latin typeface="Times New Roman" pitchFamily="18" charset="0"/>
              </a:rPr>
              <a:t>=</a:t>
            </a:r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5084763" y="4018821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1258888" y="3513996"/>
            <a:ext cx="3556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>
                <a:latin typeface="Times New Roman" pitchFamily="18" charset="0"/>
              </a:rPr>
              <a:t>A∪B     B∪A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 autoUpdateAnimBg="0"/>
      <p:bldP spid="31753" grpId="0" autoUpdateAnimBg="0"/>
      <p:bldP spid="3175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049411" y="2276475"/>
            <a:ext cx="733901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latin typeface="Times New Roman" pitchFamily="18" charset="0"/>
              </a:rPr>
              <a:t>         </a:t>
            </a:r>
            <a:r>
              <a:rPr kumimoji="1" lang="en-US" altLang="zh-CN" sz="4800" b="1">
                <a:latin typeface="Times New Roman" pitchFamily="18" charset="0"/>
              </a:rPr>
              <a:t>A={4</a:t>
            </a:r>
            <a:r>
              <a:rPr kumimoji="1" lang="zh-CN" altLang="en-US" sz="4800" b="1">
                <a:latin typeface="Times New Roman" pitchFamily="18" charset="0"/>
              </a:rPr>
              <a:t>，</a:t>
            </a:r>
            <a:r>
              <a:rPr kumimoji="1" lang="en-US" altLang="zh-CN" sz="4800" b="1">
                <a:latin typeface="Times New Roman" pitchFamily="18" charset="0"/>
              </a:rPr>
              <a:t>5</a:t>
            </a:r>
            <a:r>
              <a:rPr kumimoji="1" lang="zh-CN" altLang="en-US" sz="4800" b="1">
                <a:latin typeface="Times New Roman" pitchFamily="18" charset="0"/>
              </a:rPr>
              <a:t>，</a:t>
            </a:r>
            <a:r>
              <a:rPr kumimoji="1" lang="en-US" altLang="zh-CN" sz="4800" b="1">
                <a:latin typeface="Times New Roman" pitchFamily="18" charset="0"/>
              </a:rPr>
              <a:t>6</a:t>
            </a:r>
            <a:r>
              <a:rPr kumimoji="1" lang="zh-CN" altLang="en-US" sz="4800" b="1">
                <a:latin typeface="Times New Roman" pitchFamily="18" charset="0"/>
              </a:rPr>
              <a:t>，</a:t>
            </a:r>
            <a:r>
              <a:rPr kumimoji="1" lang="en-US" altLang="zh-CN" sz="4800" b="1">
                <a:latin typeface="Times New Roman" pitchFamily="18" charset="0"/>
              </a:rPr>
              <a:t>8}</a:t>
            </a:r>
            <a:r>
              <a:rPr kumimoji="1" lang="zh-CN" altLang="en-US" sz="4800" b="1">
                <a:latin typeface="Times New Roman" pitchFamily="18" charset="0"/>
              </a:rPr>
              <a:t>，</a:t>
            </a:r>
          </a:p>
          <a:p>
            <a:pPr>
              <a:spcBef>
                <a:spcPct val="50000"/>
              </a:spcBef>
            </a:pPr>
            <a:r>
              <a:rPr kumimoji="1" lang="zh-CN" altLang="en-US" sz="4800" b="1">
                <a:latin typeface="Times New Roman" pitchFamily="18" charset="0"/>
              </a:rPr>
              <a:t>       </a:t>
            </a:r>
            <a:r>
              <a:rPr kumimoji="1" lang="en-US" altLang="zh-CN" sz="4800" b="1">
                <a:latin typeface="Times New Roman" pitchFamily="18" charset="0"/>
              </a:rPr>
              <a:t>B={3</a:t>
            </a:r>
            <a:r>
              <a:rPr kumimoji="1" lang="zh-CN" altLang="en-US" sz="4800" b="1">
                <a:latin typeface="Times New Roman" pitchFamily="18" charset="0"/>
              </a:rPr>
              <a:t>，</a:t>
            </a:r>
            <a:r>
              <a:rPr kumimoji="1" lang="en-US" altLang="zh-CN" sz="4800" b="1">
                <a:latin typeface="Times New Roman" pitchFamily="18" charset="0"/>
              </a:rPr>
              <a:t>5</a:t>
            </a:r>
            <a:r>
              <a:rPr kumimoji="1" lang="zh-CN" altLang="en-US" sz="4800" b="1">
                <a:latin typeface="Times New Roman" pitchFamily="18" charset="0"/>
              </a:rPr>
              <a:t>，</a:t>
            </a:r>
            <a:r>
              <a:rPr kumimoji="1" lang="en-US" altLang="zh-CN" sz="4800" b="1">
                <a:latin typeface="Times New Roman" pitchFamily="18" charset="0"/>
              </a:rPr>
              <a:t>7</a:t>
            </a:r>
            <a:r>
              <a:rPr kumimoji="1" lang="zh-CN" altLang="en-US" sz="4800" b="1">
                <a:latin typeface="Times New Roman" pitchFamily="18" charset="0"/>
              </a:rPr>
              <a:t>，</a:t>
            </a:r>
            <a:r>
              <a:rPr kumimoji="1" lang="en-US" altLang="zh-CN" sz="4800" b="1">
                <a:latin typeface="Times New Roman" pitchFamily="18" charset="0"/>
              </a:rPr>
              <a:t>8}</a:t>
            </a:r>
            <a:r>
              <a:rPr kumimoji="1" lang="zh-CN" altLang="en-US" sz="4800" b="1">
                <a:latin typeface="Times New Roman" pitchFamily="18" charset="0"/>
              </a:rPr>
              <a:t>，</a:t>
            </a:r>
          </a:p>
          <a:p>
            <a:pPr>
              <a:spcBef>
                <a:spcPct val="50000"/>
              </a:spcBef>
            </a:pPr>
            <a:r>
              <a:rPr kumimoji="1" lang="zh-CN" altLang="en-US" sz="4800" b="1">
                <a:latin typeface="Times New Roman" pitchFamily="18" charset="0"/>
              </a:rPr>
              <a:t>       </a:t>
            </a:r>
            <a:r>
              <a:rPr kumimoji="1" lang="en-US" altLang="zh-CN" sz="4800" b="1">
                <a:latin typeface="Times New Roman" pitchFamily="18" charset="0"/>
              </a:rPr>
              <a:t>C={5</a:t>
            </a:r>
            <a:r>
              <a:rPr kumimoji="1" lang="zh-CN" altLang="en-US" sz="4800" b="1">
                <a:latin typeface="Times New Roman" pitchFamily="18" charset="0"/>
              </a:rPr>
              <a:t>，</a:t>
            </a:r>
            <a:r>
              <a:rPr kumimoji="1" lang="en-US" altLang="zh-CN" sz="4800" b="1">
                <a:latin typeface="Times New Roman" pitchFamily="18" charset="0"/>
              </a:rPr>
              <a:t>8}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67544" y="1081088"/>
            <a:ext cx="81534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</a:rPr>
              <a:t>观察集合</a:t>
            </a:r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A,B,C</a:t>
            </a: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</a:rPr>
              <a:t>元素间的关系</a:t>
            </a:r>
            <a:r>
              <a:rPr kumimoji="1" lang="en-US" altLang="zh-CN" sz="4800" b="1">
                <a:solidFill>
                  <a:srgbClr val="FF0000"/>
                </a:solidFill>
                <a:latin typeface="Times New Roman" pitchFamily="18" charset="0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584920" y="711101"/>
            <a:ext cx="24749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定   义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33400" y="1453728"/>
            <a:ext cx="65595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一般地</a:t>
            </a:r>
            <a:r>
              <a:rPr kumimoji="1" lang="en-US" altLang="zh-CN" sz="3600" b="1">
                <a:latin typeface="Times New Roman" pitchFamily="18" charset="0"/>
              </a:rPr>
              <a:t>,</a:t>
            </a:r>
            <a:r>
              <a:rPr kumimoji="1" lang="zh-CN" altLang="en-US" sz="3600" b="1">
                <a:latin typeface="Times New Roman" pitchFamily="18" charset="0"/>
              </a:rPr>
              <a:t>由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既</a:t>
            </a:r>
            <a:r>
              <a:rPr kumimoji="1" lang="zh-CN" altLang="en-US" sz="3600" b="1">
                <a:latin typeface="Times New Roman" pitchFamily="18" charset="0"/>
              </a:rPr>
              <a:t>属于集合</a:t>
            </a:r>
            <a:r>
              <a:rPr kumimoji="1" lang="en-US" altLang="zh-CN" sz="3600" b="1">
                <a:latin typeface="Times New Roman" pitchFamily="18" charset="0"/>
              </a:rPr>
              <a:t>A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又</a:t>
            </a:r>
            <a:r>
              <a:rPr kumimoji="1" lang="zh-CN" altLang="en-US" sz="3600" b="1">
                <a:latin typeface="Times New Roman" pitchFamily="18" charset="0"/>
              </a:rPr>
              <a:t>属于集合</a:t>
            </a:r>
            <a:r>
              <a:rPr kumimoji="1" lang="en-US" altLang="zh-CN" sz="3600" b="1">
                <a:latin typeface="Times New Roman" pitchFamily="18" charset="0"/>
              </a:rPr>
              <a:t>B</a:t>
            </a:r>
            <a:r>
              <a:rPr kumimoji="1" lang="zh-CN" altLang="en-US" sz="3600" b="1">
                <a:latin typeface="Times New Roman" pitchFamily="18" charset="0"/>
              </a:rPr>
              <a:t>的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所有</a:t>
            </a:r>
            <a:r>
              <a:rPr kumimoji="1" lang="zh-CN" altLang="en-US" sz="3600" b="1">
                <a:latin typeface="Times New Roman" pitchFamily="18" charset="0"/>
              </a:rPr>
              <a:t>元素组成的集合叫做</a:t>
            </a:r>
            <a:r>
              <a:rPr kumimoji="1" lang="en-US" altLang="zh-CN" sz="3600" b="1">
                <a:latin typeface="Times New Roman" pitchFamily="18" charset="0"/>
              </a:rPr>
              <a:t>A</a:t>
            </a:r>
            <a:r>
              <a:rPr kumimoji="1" lang="zh-CN" altLang="en-US" sz="3600" b="1">
                <a:latin typeface="Times New Roman" pitchFamily="18" charset="0"/>
              </a:rPr>
              <a:t>与</a:t>
            </a:r>
            <a:r>
              <a:rPr kumimoji="1" lang="en-US" altLang="zh-CN" sz="3600" b="1">
                <a:latin typeface="Times New Roman" pitchFamily="18" charset="0"/>
              </a:rPr>
              <a:t>B</a:t>
            </a:r>
            <a:r>
              <a:rPr kumimoji="1" lang="zh-CN" altLang="en-US" sz="3600" b="1">
                <a:latin typeface="Times New Roman" pitchFamily="18" charset="0"/>
              </a:rPr>
              <a:t>的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交集</a:t>
            </a:r>
            <a:r>
              <a:rPr kumimoji="1" lang="en-US" altLang="zh-CN" sz="3600" b="1">
                <a:latin typeface="Times New Roman" pitchFamily="18" charset="0"/>
              </a:rPr>
              <a:t>.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611188" y="3180928"/>
            <a:ext cx="472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记作     </a:t>
            </a:r>
            <a:r>
              <a:rPr kumimoji="1" lang="en-US" altLang="zh-CN" sz="3600" b="1">
                <a:solidFill>
                  <a:schemeClr val="accent2"/>
                </a:solidFill>
                <a:latin typeface="Times New Roman" pitchFamily="18" charset="0"/>
              </a:rPr>
              <a:t>A∩B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23850" y="4765253"/>
            <a:ext cx="5903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即  </a:t>
            </a:r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</a:rPr>
              <a:t>A∩B={x |x∈A,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且</a:t>
            </a:r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</a:rPr>
              <a:t>x∈B} </a:t>
            </a:r>
            <a:endParaRPr kumimoji="1" lang="en-US" altLang="zh-CN" sz="36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611188" y="3901653"/>
            <a:ext cx="472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itchFamily="18" charset="0"/>
              </a:rPr>
              <a:t>读作     </a:t>
            </a:r>
            <a:r>
              <a:rPr kumimoji="1" lang="en-US" altLang="zh-CN" sz="3600" b="1">
                <a:solidFill>
                  <a:schemeClr val="accent2"/>
                </a:solidFill>
                <a:latin typeface="Times New Roman" pitchFamily="18" charset="0"/>
              </a:rPr>
              <a:t>A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交 </a:t>
            </a:r>
            <a:r>
              <a:rPr kumimoji="1" lang="en-US" altLang="zh-CN" sz="3600" b="1">
                <a:solidFill>
                  <a:schemeClr val="accent2"/>
                </a:solidFill>
                <a:latin typeface="Times New Roman" pitchFamily="18" charset="0"/>
              </a:rPr>
              <a:t>B</a:t>
            </a:r>
          </a:p>
        </p:txBody>
      </p:sp>
      <p:grpSp>
        <p:nvGrpSpPr>
          <p:cNvPr id="6168" name="Group 24"/>
          <p:cNvGrpSpPr>
            <a:grpSpLocks/>
          </p:cNvGrpSpPr>
          <p:nvPr/>
        </p:nvGrpSpPr>
        <p:grpSpPr bwMode="auto">
          <a:xfrm>
            <a:off x="5292725" y="2653878"/>
            <a:ext cx="3384550" cy="2305050"/>
            <a:chOff x="3334" y="1510"/>
            <a:chExt cx="2132" cy="1452"/>
          </a:xfrm>
        </p:grpSpPr>
        <p:grpSp>
          <p:nvGrpSpPr>
            <p:cNvPr id="6166" name="Group 22"/>
            <p:cNvGrpSpPr>
              <a:grpSpLocks/>
            </p:cNvGrpSpPr>
            <p:nvPr/>
          </p:nvGrpSpPr>
          <p:grpSpPr bwMode="auto">
            <a:xfrm>
              <a:off x="3334" y="1510"/>
              <a:ext cx="2087" cy="1452"/>
              <a:chOff x="3334" y="1510"/>
              <a:chExt cx="2087" cy="1452"/>
            </a:xfrm>
          </p:grpSpPr>
          <p:sp>
            <p:nvSpPr>
              <p:cNvPr id="6154" name="Oval 10"/>
              <p:cNvSpPr>
                <a:spLocks noChangeArrowheads="1"/>
              </p:cNvSpPr>
              <p:nvPr/>
            </p:nvSpPr>
            <p:spPr bwMode="auto">
              <a:xfrm>
                <a:off x="3334" y="1510"/>
                <a:ext cx="1542" cy="145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56" name="Oval 12"/>
              <p:cNvSpPr>
                <a:spLocks noChangeArrowheads="1"/>
              </p:cNvSpPr>
              <p:nvPr/>
            </p:nvSpPr>
            <p:spPr bwMode="auto">
              <a:xfrm>
                <a:off x="4423" y="1827"/>
                <a:ext cx="998" cy="953"/>
              </a:xfrm>
              <a:prstGeom prst="ellipse">
                <a:avLst/>
              </a:prstGeom>
              <a:solidFill>
                <a:srgbClr val="FF0000">
                  <a:alpha val="23000"/>
                </a:srgbClr>
              </a:solidFill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155" name="Text Box 11"/>
            <p:cNvSpPr txBox="1">
              <a:spLocks noChangeArrowheads="1"/>
            </p:cNvSpPr>
            <p:nvPr/>
          </p:nvSpPr>
          <p:spPr bwMode="auto">
            <a:xfrm>
              <a:off x="3743" y="2055"/>
              <a:ext cx="635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4000" b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6163" name="Text Box 19"/>
            <p:cNvSpPr txBox="1">
              <a:spLocks noChangeArrowheads="1"/>
            </p:cNvSpPr>
            <p:nvPr/>
          </p:nvSpPr>
          <p:spPr bwMode="auto">
            <a:xfrm>
              <a:off x="4967" y="2100"/>
              <a:ext cx="499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4000" b="1">
                  <a:latin typeface="Times New Roman" pitchFamily="18" charset="0"/>
                </a:rPr>
                <a:t>B</a:t>
              </a:r>
            </a:p>
          </p:txBody>
        </p:sp>
      </p:grpSp>
      <p:grpSp>
        <p:nvGrpSpPr>
          <p:cNvPr id="6167" name="Group 23"/>
          <p:cNvGrpSpPr>
            <a:grpSpLocks/>
          </p:cNvGrpSpPr>
          <p:nvPr/>
        </p:nvGrpSpPr>
        <p:grpSpPr bwMode="auto">
          <a:xfrm>
            <a:off x="7019925" y="3253953"/>
            <a:ext cx="720725" cy="1223963"/>
            <a:chOff x="4423" y="1873"/>
            <a:chExt cx="454" cy="771"/>
          </a:xfrm>
        </p:grpSpPr>
        <p:sp>
          <p:nvSpPr>
            <p:cNvPr id="6157" name="Line 13"/>
            <p:cNvSpPr>
              <a:spLocks noChangeShapeType="1"/>
            </p:cNvSpPr>
            <p:nvPr/>
          </p:nvSpPr>
          <p:spPr bwMode="auto">
            <a:xfrm flipH="1">
              <a:off x="4423" y="1964"/>
              <a:ext cx="408" cy="4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9" name="Line 15"/>
            <p:cNvSpPr>
              <a:spLocks noChangeShapeType="1"/>
            </p:cNvSpPr>
            <p:nvPr/>
          </p:nvSpPr>
          <p:spPr bwMode="auto">
            <a:xfrm flipH="1">
              <a:off x="4468" y="2055"/>
              <a:ext cx="409" cy="4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0" name="Line 16"/>
            <p:cNvSpPr>
              <a:spLocks noChangeShapeType="1"/>
            </p:cNvSpPr>
            <p:nvPr/>
          </p:nvSpPr>
          <p:spPr bwMode="auto">
            <a:xfrm flipH="1">
              <a:off x="4514" y="2191"/>
              <a:ext cx="363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1" name="Line 17"/>
            <p:cNvSpPr>
              <a:spLocks noChangeShapeType="1"/>
            </p:cNvSpPr>
            <p:nvPr/>
          </p:nvSpPr>
          <p:spPr bwMode="auto">
            <a:xfrm flipH="1">
              <a:off x="4423" y="1873"/>
              <a:ext cx="363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2" name="Line 18"/>
            <p:cNvSpPr>
              <a:spLocks noChangeShapeType="1"/>
            </p:cNvSpPr>
            <p:nvPr/>
          </p:nvSpPr>
          <p:spPr bwMode="auto">
            <a:xfrm flipH="1">
              <a:off x="4604" y="2327"/>
              <a:ext cx="273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64" name="Line 20"/>
          <p:cNvSpPr>
            <a:spLocks noChangeShapeType="1"/>
          </p:cNvSpPr>
          <p:nvPr/>
        </p:nvSpPr>
        <p:spPr bwMode="auto">
          <a:xfrm flipH="1">
            <a:off x="7235825" y="4022303"/>
            <a:ext cx="144463" cy="1655763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165" name="Rectangle 21"/>
          <p:cNvSpPr>
            <a:spLocks noChangeArrowheads="1"/>
          </p:cNvSpPr>
          <p:nvPr/>
        </p:nvSpPr>
        <p:spPr bwMode="auto">
          <a:xfrm>
            <a:off x="6443663" y="5557416"/>
            <a:ext cx="164306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4800" b="1">
                <a:solidFill>
                  <a:schemeClr val="accent2"/>
                </a:solidFill>
                <a:latin typeface="Times New Roman" pitchFamily="18" charset="0"/>
              </a:rPr>
              <a:t>A∩B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/>
      <p:bldP spid="6148" grpId="0" autoUpdateAnimBg="0"/>
      <p:bldP spid="6150" grpId="0" autoUpdateAnimBg="0"/>
      <p:bldP spid="6153" grpId="0"/>
      <p:bldP spid="6164" grpId="0" animBg="1"/>
      <p:bldP spid="61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539501" y="921072"/>
            <a:ext cx="1827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</a:rPr>
              <a:t>性 质</a:t>
            </a:r>
            <a:r>
              <a:rPr kumimoji="1" lang="en-US" altLang="zh-CN" sz="4000" b="1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2557214" y="921072"/>
            <a:ext cx="60102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 A∩A =         A∩φ =      </a:t>
            </a:r>
            <a:r>
              <a:rPr kumimoji="1" lang="zh-CN" altLang="en-US" sz="3200" b="1">
                <a:latin typeface="Times New Roman" pitchFamily="18" charset="0"/>
              </a:rPr>
              <a:t>　</a:t>
            </a: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4068514" y="917897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6373564" y="917897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φ</a:t>
            </a: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3781176" y="1497335"/>
            <a:ext cx="381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=</a:t>
            </a:r>
          </a:p>
        </p:txBody>
      </p:sp>
      <p:sp>
        <p:nvSpPr>
          <p:cNvPr id="20500" name="Rectangle 20"/>
          <p:cNvSpPr>
            <a:spLocks noChangeArrowheads="1"/>
          </p:cNvSpPr>
          <p:nvPr/>
        </p:nvSpPr>
        <p:spPr bwMode="auto">
          <a:xfrm>
            <a:off x="4616201" y="3164210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kumimoji="1" lang="zh-CN" altLang="zh-CN" sz="3200">
              <a:latin typeface="Times New Roman" pitchFamily="18" charset="0"/>
            </a:endParaRPr>
          </a:p>
        </p:txBody>
      </p:sp>
      <p:sp>
        <p:nvSpPr>
          <p:cNvPr id="20505" name="Rectangle 25"/>
          <p:cNvSpPr>
            <a:spLocks noChangeArrowheads="1"/>
          </p:cNvSpPr>
          <p:nvPr/>
        </p:nvSpPr>
        <p:spPr bwMode="auto">
          <a:xfrm>
            <a:off x="2700089" y="1497335"/>
            <a:ext cx="2638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Times New Roman" pitchFamily="18" charset="0"/>
              </a:rPr>
              <a:t>A∩B     B∩A</a:t>
            </a:r>
          </a:p>
        </p:txBody>
      </p:sp>
      <p:sp>
        <p:nvSpPr>
          <p:cNvPr id="20507" name="Text Box 27"/>
          <p:cNvSpPr txBox="1">
            <a:spLocks noChangeArrowheads="1"/>
          </p:cNvSpPr>
          <p:nvPr/>
        </p:nvSpPr>
        <p:spPr bwMode="auto">
          <a:xfrm>
            <a:off x="468064" y="2576835"/>
            <a:ext cx="1827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</a:rPr>
              <a:t>性 质</a:t>
            </a:r>
            <a:r>
              <a:rPr kumimoji="1" lang="en-US" altLang="zh-CN" sz="4000" b="1">
                <a:solidFill>
                  <a:srgbClr val="FF0000"/>
                </a:solidFill>
                <a:latin typeface="Times New Roman" pitchFamily="18" charset="0"/>
              </a:rPr>
              <a:t>3</a:t>
            </a:r>
          </a:p>
        </p:txBody>
      </p:sp>
      <p:sp>
        <p:nvSpPr>
          <p:cNvPr id="20509" name="Text Box 29"/>
          <p:cNvSpPr txBox="1">
            <a:spLocks noChangeArrowheads="1"/>
          </p:cNvSpPr>
          <p:nvPr/>
        </p:nvSpPr>
        <p:spPr bwMode="auto">
          <a:xfrm>
            <a:off x="512514" y="4482306"/>
            <a:ext cx="18272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</a:rPr>
              <a:t>性 质</a:t>
            </a:r>
            <a:r>
              <a:rPr kumimoji="1" lang="en-US" altLang="zh-CN" sz="4000" b="1">
                <a:solidFill>
                  <a:srgbClr val="FF0000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20510" name="Rectangle 30"/>
          <p:cNvSpPr>
            <a:spLocks noChangeArrowheads="1"/>
          </p:cNvSpPr>
          <p:nvPr/>
        </p:nvSpPr>
        <p:spPr bwMode="auto">
          <a:xfrm>
            <a:off x="2844551" y="2576835"/>
            <a:ext cx="2162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Times New Roman" pitchFamily="18" charset="0"/>
              </a:rPr>
              <a:t>A∩B      A </a:t>
            </a:r>
          </a:p>
        </p:txBody>
      </p:sp>
      <p:sp>
        <p:nvSpPr>
          <p:cNvPr id="20511" name="Rectangle 31"/>
          <p:cNvSpPr>
            <a:spLocks noChangeArrowheads="1"/>
          </p:cNvSpPr>
          <p:nvPr/>
        </p:nvSpPr>
        <p:spPr bwMode="auto">
          <a:xfrm>
            <a:off x="2700089" y="3226122"/>
            <a:ext cx="2263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Times New Roman" pitchFamily="18" charset="0"/>
              </a:rPr>
              <a:t> A      A∪B </a:t>
            </a:r>
          </a:p>
        </p:txBody>
      </p:sp>
      <p:sp>
        <p:nvSpPr>
          <p:cNvPr id="20512" name="Rectangle 32"/>
          <p:cNvSpPr>
            <a:spLocks noChangeArrowheads="1"/>
          </p:cNvSpPr>
          <p:nvPr/>
        </p:nvSpPr>
        <p:spPr bwMode="auto">
          <a:xfrm>
            <a:off x="5292476" y="2576835"/>
            <a:ext cx="2241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Times New Roman" pitchFamily="18" charset="0"/>
              </a:rPr>
              <a:t>  A∩B      B</a:t>
            </a:r>
          </a:p>
        </p:txBody>
      </p:sp>
      <p:sp>
        <p:nvSpPr>
          <p:cNvPr id="20513" name="Rectangle 33"/>
          <p:cNvSpPr>
            <a:spLocks noChangeArrowheads="1"/>
          </p:cNvSpPr>
          <p:nvPr/>
        </p:nvSpPr>
        <p:spPr bwMode="auto">
          <a:xfrm>
            <a:off x="5292476" y="3226122"/>
            <a:ext cx="2241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Times New Roman" pitchFamily="18" charset="0"/>
              </a:rPr>
              <a:t>  B      A∪B</a:t>
            </a:r>
          </a:p>
        </p:txBody>
      </p:sp>
      <p:graphicFrame>
        <p:nvGraphicFramePr>
          <p:cNvPr id="20514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54826284"/>
              </p:ext>
            </p:extLst>
          </p:nvPr>
        </p:nvGraphicFramePr>
        <p:xfrm>
          <a:off x="3924051" y="2576835"/>
          <a:ext cx="550863" cy="508000"/>
        </p:xfrm>
        <a:graphic>
          <a:graphicData uri="http://schemas.openxmlformats.org/presentationml/2006/ole">
            <p:oleObj spid="_x0000_s20536" name="Equation" r:id="rId4" imgW="4316040" imgH="3983040" progId="Equation.3">
              <p:embed/>
            </p:oleObj>
          </a:graphicData>
        </a:graphic>
      </p:graphicFrame>
      <p:graphicFrame>
        <p:nvGraphicFramePr>
          <p:cNvPr id="20515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545511887"/>
              </p:ext>
            </p:extLst>
          </p:nvPr>
        </p:nvGraphicFramePr>
        <p:xfrm>
          <a:off x="6605339" y="2576835"/>
          <a:ext cx="560387" cy="517525"/>
        </p:xfrm>
        <a:graphic>
          <a:graphicData uri="http://schemas.openxmlformats.org/presentationml/2006/ole">
            <p:oleObj spid="_x0000_s20537" name="Equation" r:id="rId5" imgW="166320" imgH="155880" progId="Equation.3">
              <p:embed/>
            </p:oleObj>
          </a:graphicData>
        </a:graphic>
      </p:graphicFrame>
      <p:graphicFrame>
        <p:nvGraphicFramePr>
          <p:cNvPr id="20516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890116881"/>
              </p:ext>
            </p:extLst>
          </p:nvPr>
        </p:nvGraphicFramePr>
        <p:xfrm>
          <a:off x="3219201" y="3297560"/>
          <a:ext cx="561975" cy="517525"/>
        </p:xfrm>
        <a:graphic>
          <a:graphicData uri="http://schemas.openxmlformats.org/presentationml/2006/ole">
            <p:oleObj spid="_x0000_s20538" name="Equation" r:id="rId6" imgW="166320" imgH="155880" progId="Equation.3">
              <p:embed/>
            </p:oleObj>
          </a:graphicData>
        </a:graphic>
      </p:graphicFrame>
      <p:graphicFrame>
        <p:nvGraphicFramePr>
          <p:cNvPr id="20517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525821536"/>
              </p:ext>
            </p:extLst>
          </p:nvPr>
        </p:nvGraphicFramePr>
        <p:xfrm>
          <a:off x="5884614" y="3286447"/>
          <a:ext cx="560387" cy="515938"/>
        </p:xfrm>
        <a:graphic>
          <a:graphicData uri="http://schemas.openxmlformats.org/presentationml/2006/ole">
            <p:oleObj spid="_x0000_s20539" name="Equation" r:id="rId7" imgW="166320" imgH="155880" progId="Equation.3">
              <p:embed/>
            </p:oleObj>
          </a:graphicData>
        </a:graphic>
      </p:graphicFrame>
      <p:sp>
        <p:nvSpPr>
          <p:cNvPr id="20518" name="Text Box 38"/>
          <p:cNvSpPr txBox="1">
            <a:spLocks noChangeArrowheads="1"/>
          </p:cNvSpPr>
          <p:nvPr/>
        </p:nvSpPr>
        <p:spPr bwMode="auto">
          <a:xfrm>
            <a:off x="2412751" y="4333081"/>
            <a:ext cx="4068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若</a:t>
            </a:r>
            <a:r>
              <a:rPr kumimoji="1" lang="en-US" altLang="zh-CN" sz="3200" b="1">
                <a:latin typeface="Times New Roman" pitchFamily="18" charset="0"/>
              </a:rPr>
              <a:t>A∩B=A,</a:t>
            </a:r>
            <a:r>
              <a:rPr kumimoji="1" lang="zh-CN" altLang="en-US" sz="3200" b="1">
                <a:latin typeface="Times New Roman" pitchFamily="18" charset="0"/>
              </a:rPr>
              <a:t>则</a:t>
            </a:r>
            <a:r>
              <a:rPr kumimoji="1" lang="en-US" altLang="zh-CN" sz="3200" b="1">
                <a:latin typeface="Times New Roman" pitchFamily="18" charset="0"/>
              </a:rPr>
              <a:t>A    B</a:t>
            </a:r>
            <a:r>
              <a:rPr kumimoji="1" lang="zh-CN" altLang="en-US" sz="3200" b="1">
                <a:latin typeface="Times New Roman" pitchFamily="18" charset="0"/>
              </a:rPr>
              <a:t>．</a:t>
            </a:r>
          </a:p>
        </p:txBody>
      </p:sp>
      <p:sp>
        <p:nvSpPr>
          <p:cNvPr id="20519" name="Text Box 39"/>
          <p:cNvSpPr txBox="1">
            <a:spLocks noChangeArrowheads="1"/>
          </p:cNvSpPr>
          <p:nvPr/>
        </p:nvSpPr>
        <p:spPr bwMode="auto">
          <a:xfrm>
            <a:off x="6516439" y="4337844"/>
            <a:ext cx="2159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反之亦然</a:t>
            </a:r>
            <a:r>
              <a:rPr kumimoji="1" lang="en-US" altLang="zh-CN" sz="3200" b="1">
                <a:latin typeface="Times New Roman" pitchFamily="18" charset="0"/>
              </a:rPr>
              <a:t>.</a:t>
            </a:r>
          </a:p>
        </p:txBody>
      </p:sp>
      <p:sp>
        <p:nvSpPr>
          <p:cNvPr id="20520" name="Text Box 40"/>
          <p:cNvSpPr txBox="1">
            <a:spLocks noChangeArrowheads="1"/>
          </p:cNvSpPr>
          <p:nvPr/>
        </p:nvSpPr>
        <p:spPr bwMode="auto">
          <a:xfrm>
            <a:off x="2484189" y="5130006"/>
            <a:ext cx="6156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若</a:t>
            </a:r>
            <a:r>
              <a:rPr kumimoji="1" lang="en-US" altLang="zh-CN" sz="3200" b="1">
                <a:latin typeface="Times New Roman" pitchFamily="18" charset="0"/>
              </a:rPr>
              <a:t>A∪B=A,</a:t>
            </a:r>
            <a:r>
              <a:rPr kumimoji="1" lang="zh-CN" altLang="en-US" sz="3200" b="1">
                <a:latin typeface="Times New Roman" pitchFamily="18" charset="0"/>
              </a:rPr>
              <a:t>则</a:t>
            </a:r>
            <a:r>
              <a:rPr kumimoji="1" lang="en-US" altLang="zh-CN" sz="3200" b="1">
                <a:latin typeface="Times New Roman" pitchFamily="18" charset="0"/>
              </a:rPr>
              <a:t>A    B</a:t>
            </a:r>
            <a:r>
              <a:rPr kumimoji="1" lang="zh-CN" altLang="en-US" sz="3200" b="1">
                <a:latin typeface="Times New Roman" pitchFamily="18" charset="0"/>
              </a:rPr>
              <a:t>．</a:t>
            </a:r>
          </a:p>
        </p:txBody>
      </p:sp>
      <p:sp>
        <p:nvSpPr>
          <p:cNvPr id="20521" name="Text Box 41"/>
          <p:cNvSpPr txBox="1">
            <a:spLocks noChangeArrowheads="1"/>
          </p:cNvSpPr>
          <p:nvPr/>
        </p:nvSpPr>
        <p:spPr bwMode="auto">
          <a:xfrm>
            <a:off x="6579939" y="5126831"/>
            <a:ext cx="2168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反之亦然</a:t>
            </a:r>
            <a:r>
              <a:rPr kumimoji="1" lang="en-US" altLang="zh-CN" sz="3200" b="1">
                <a:latin typeface="Times New Roman" pitchFamily="18" charset="0"/>
              </a:rPr>
              <a:t>.</a:t>
            </a:r>
          </a:p>
        </p:txBody>
      </p:sp>
      <p:graphicFrame>
        <p:nvGraphicFramePr>
          <p:cNvPr id="20522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980142442"/>
              </p:ext>
            </p:extLst>
          </p:nvPr>
        </p:nvGraphicFramePr>
        <p:xfrm>
          <a:off x="5148014" y="4406106"/>
          <a:ext cx="512762" cy="473075"/>
        </p:xfrm>
        <a:graphic>
          <a:graphicData uri="http://schemas.openxmlformats.org/presentationml/2006/ole">
            <p:oleObj spid="_x0000_s20540" name="Equation" r:id="rId8" imgW="166320" imgH="155880" progId="Equation.3">
              <p:embed/>
            </p:oleObj>
          </a:graphicData>
        </a:graphic>
      </p:graphicFrame>
      <p:graphicFrame>
        <p:nvGraphicFramePr>
          <p:cNvPr id="20523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701830421"/>
              </p:ext>
            </p:extLst>
          </p:nvPr>
        </p:nvGraphicFramePr>
        <p:xfrm>
          <a:off x="5221039" y="5201444"/>
          <a:ext cx="576262" cy="531812"/>
        </p:xfrm>
        <a:graphic>
          <a:graphicData uri="http://schemas.openxmlformats.org/presentationml/2006/ole">
            <p:oleObj spid="_x0000_s20541" name="Equation" r:id="rId9" imgW="4316040" imgH="398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0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0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20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20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20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93" grpId="0" autoUpdateAnimBg="0"/>
      <p:bldP spid="20495" grpId="0" autoUpdateAnimBg="0"/>
      <p:bldP spid="20497" grpId="0" autoUpdateAnimBg="0"/>
      <p:bldP spid="20505" grpId="0"/>
      <p:bldP spid="20510" grpId="0"/>
      <p:bldP spid="20511" grpId="0"/>
      <p:bldP spid="20512" grpId="0"/>
      <p:bldP spid="20513" grpId="0"/>
      <p:bldP spid="20518" grpId="0" autoUpdateAnimBg="0"/>
      <p:bldP spid="20519" grpId="0" autoUpdateAnimBg="0"/>
      <p:bldP spid="20520" grpId="0" autoUpdateAnimBg="0"/>
      <p:bldP spid="2052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942624"/>
            <a:ext cx="7993063" cy="20875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900" b="1">
                <a:solidFill>
                  <a:srgbClr val="FF0000"/>
                </a:solidFill>
              </a:rPr>
              <a:t>例</a:t>
            </a:r>
            <a:r>
              <a:rPr lang="en-US" altLang="zh-CN" sz="2900" b="1">
                <a:solidFill>
                  <a:srgbClr val="FF0000"/>
                </a:solidFill>
              </a:rPr>
              <a:t>3.</a:t>
            </a:r>
            <a:r>
              <a:rPr lang="zh-CN" altLang="en-US" sz="2900" b="1"/>
              <a:t>新华中学开运动会，设</a:t>
            </a:r>
          </a:p>
          <a:p>
            <a:pPr>
              <a:buFontTx/>
              <a:buNone/>
            </a:pPr>
            <a:r>
              <a:rPr lang="en-US" altLang="zh-CN" sz="2900" b="1"/>
              <a:t>A={x|x</a:t>
            </a:r>
            <a:r>
              <a:rPr lang="zh-CN" altLang="en-US" sz="2900" b="1"/>
              <a:t>是新华中学高一年级参加百米赛跑的同学</a:t>
            </a:r>
            <a:r>
              <a:rPr lang="en-US" altLang="zh-CN" sz="2900" b="1"/>
              <a:t>}</a:t>
            </a:r>
          </a:p>
          <a:p>
            <a:pPr>
              <a:buFontTx/>
              <a:buNone/>
            </a:pPr>
            <a:r>
              <a:rPr lang="en-US" altLang="zh-CN" sz="2900" b="1"/>
              <a:t>B={x|x</a:t>
            </a:r>
            <a:r>
              <a:rPr lang="zh-CN" altLang="en-US" sz="2900" b="1"/>
              <a:t>是新华中学高一年级参加跳高比赛的同学</a:t>
            </a:r>
            <a:r>
              <a:rPr lang="en-US" altLang="zh-CN" sz="2900" b="1"/>
              <a:t>}</a:t>
            </a:r>
          </a:p>
          <a:p>
            <a:pPr>
              <a:buFontTx/>
              <a:buNone/>
            </a:pPr>
            <a:r>
              <a:rPr lang="zh-CN" altLang="en-US" sz="2900" b="1"/>
              <a:t>求：</a:t>
            </a:r>
            <a:r>
              <a:rPr lang="en-US" altLang="zh-CN" sz="2900" b="1"/>
              <a:t>A∩B 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500034" y="4035077"/>
            <a:ext cx="7993063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例</a:t>
            </a:r>
            <a:r>
              <a:rPr kumimoji="1" lang="en-US" altLang="zh-CN" sz="3200" b="1">
                <a:solidFill>
                  <a:srgbClr val="FF0000"/>
                </a:solidFill>
                <a:latin typeface="Times New Roman" pitchFamily="18" charset="0"/>
              </a:rPr>
              <a:t>4.</a:t>
            </a:r>
            <a:r>
              <a:rPr kumimoji="1" lang="zh-CN" altLang="en-US" sz="3200" b="1">
                <a:latin typeface="Times New Roman" pitchFamily="18" charset="0"/>
              </a:rPr>
              <a:t>设平面内直线</a:t>
            </a:r>
            <a:r>
              <a:rPr kumimoji="1" lang="en-US" altLang="zh-CN" sz="3200" b="1">
                <a:latin typeface="Times New Roman" pitchFamily="18" charset="0"/>
              </a:rPr>
              <a:t>l</a:t>
            </a:r>
            <a:r>
              <a:rPr kumimoji="1" lang="en-US" altLang="zh-CN" sz="3200" b="1" baseline="-25000">
                <a:latin typeface="Times New Roman" pitchFamily="18" charset="0"/>
              </a:rPr>
              <a:t>1</a:t>
            </a:r>
            <a:r>
              <a:rPr kumimoji="1" lang="zh-CN" altLang="en-US" sz="3200" b="1">
                <a:latin typeface="Times New Roman" pitchFamily="18" charset="0"/>
              </a:rPr>
              <a:t>上点的集合为</a:t>
            </a:r>
            <a:r>
              <a:rPr kumimoji="1" lang="en-US" altLang="zh-CN" sz="3200" b="1">
                <a:latin typeface="Times New Roman" pitchFamily="18" charset="0"/>
              </a:rPr>
              <a:t>L</a:t>
            </a:r>
            <a:r>
              <a:rPr kumimoji="1" lang="en-US" altLang="zh-CN" sz="3200" b="1" baseline="-25000">
                <a:latin typeface="Times New Roman" pitchFamily="18" charset="0"/>
              </a:rPr>
              <a:t>1</a:t>
            </a:r>
            <a:r>
              <a:rPr kumimoji="1" lang="en-US" altLang="zh-CN" sz="3200" b="1">
                <a:latin typeface="Times New Roman" pitchFamily="18" charset="0"/>
              </a:rPr>
              <a:t>,</a:t>
            </a:r>
            <a:r>
              <a:rPr kumimoji="1" lang="zh-CN" altLang="en-US" sz="3200" b="1">
                <a:latin typeface="Times New Roman" pitchFamily="18" charset="0"/>
              </a:rPr>
              <a:t>直线</a:t>
            </a:r>
            <a:r>
              <a:rPr kumimoji="1" lang="en-US" altLang="zh-CN" sz="3200" b="1">
                <a:latin typeface="Times New Roman" pitchFamily="18" charset="0"/>
              </a:rPr>
              <a:t>l</a:t>
            </a:r>
            <a:r>
              <a:rPr kumimoji="1" lang="en-US" altLang="zh-CN" sz="3200" b="1" baseline="-25000">
                <a:latin typeface="Times New Roman" pitchFamily="18" charset="0"/>
              </a:rPr>
              <a:t>2</a:t>
            </a:r>
            <a:r>
              <a:rPr kumimoji="1" lang="zh-CN" altLang="en-US" sz="3200" b="1">
                <a:latin typeface="Times New Roman" pitchFamily="18" charset="0"/>
              </a:rPr>
              <a:t>上点的集合为</a:t>
            </a:r>
            <a:r>
              <a:rPr kumimoji="1" lang="en-US" altLang="zh-CN" sz="3200" b="1">
                <a:latin typeface="Times New Roman" pitchFamily="18" charset="0"/>
              </a:rPr>
              <a:t>L</a:t>
            </a:r>
            <a:r>
              <a:rPr kumimoji="1" lang="en-US" altLang="zh-CN" sz="3200" b="1" baseline="-25000">
                <a:latin typeface="Times New Roman" pitchFamily="18" charset="0"/>
              </a:rPr>
              <a:t>2</a:t>
            </a:r>
            <a:r>
              <a:rPr kumimoji="1" lang="zh-CN" altLang="en-US" sz="3200" b="1">
                <a:latin typeface="Times New Roman" pitchFamily="18" charset="0"/>
              </a:rPr>
              <a:t>试用集合的运算表示</a:t>
            </a:r>
            <a:r>
              <a:rPr kumimoji="1" lang="en-US" altLang="zh-CN" sz="3200" b="1">
                <a:latin typeface="Times New Roman" pitchFamily="18" charset="0"/>
              </a:rPr>
              <a:t>l</a:t>
            </a:r>
            <a:r>
              <a:rPr kumimoji="1" lang="en-US" altLang="zh-CN" sz="3200" b="1" baseline="-25000">
                <a:latin typeface="Times New Roman" pitchFamily="18" charset="0"/>
              </a:rPr>
              <a:t>1</a:t>
            </a:r>
            <a:r>
              <a:rPr kumimoji="1" lang="en-US" altLang="zh-CN" sz="3200" b="1">
                <a:latin typeface="Times New Roman" pitchFamily="18" charset="0"/>
              </a:rPr>
              <a:t>,l</a:t>
            </a:r>
            <a:r>
              <a:rPr kumimoji="1" lang="en-US" altLang="zh-CN" sz="3200" b="1" baseline="-25000">
                <a:latin typeface="Times New Roman" pitchFamily="18" charset="0"/>
              </a:rPr>
              <a:t>2</a:t>
            </a:r>
            <a:r>
              <a:rPr kumimoji="1" lang="zh-CN" altLang="en-US" sz="3200" b="1">
                <a:latin typeface="Times New Roman" pitchFamily="18" charset="0"/>
              </a:rPr>
              <a:t>的位置关系。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587</Words>
  <Application>Microsoft Office PowerPoint</Application>
  <PresentationFormat>全屏显示(4:3)</PresentationFormat>
  <Paragraphs>82</Paragraphs>
  <Slides>13</Slides>
  <Notes>13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自定义设计方案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2013-09-23T02:36:05Z</dcterms:created>
  <dcterms:modified xsi:type="dcterms:W3CDTF">2013-09-26T01:55:11Z</dcterms:modified>
</cp:coreProperties>
</file>