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</p:sldMasterIdLst>
  <p:notesMasterIdLst>
    <p:notesMasterId r:id="rId17"/>
  </p:notesMasterIdLst>
  <p:sldIdLst>
    <p:sldId id="287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009900"/>
    <a:srgbClr val="000000"/>
    <a:srgbClr val="7D035D"/>
    <a:srgbClr val="008000"/>
    <a:srgbClr val="FF00FF"/>
    <a:srgbClr val="CC33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3" autoAdjust="0"/>
    <p:restoredTop sz="94660"/>
  </p:normalViewPr>
  <p:slideViewPr>
    <p:cSldViewPr>
      <p:cViewPr>
        <p:scale>
          <a:sx n="73" d="100"/>
          <a:sy n="73" d="100"/>
        </p:scale>
        <p:origin x="-147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5B4466B-8F6B-4620-B4ED-4FFF2D191EDF}" type="datetimeFigureOut">
              <a:rPr lang="zh-CN" altLang="en-US"/>
              <a:pPr>
                <a:defRPr/>
              </a:pPr>
              <a:t>2013-9-26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D1EFB82-6AA3-43A6-95D9-93070CA98B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1EFB82-6AA3-43A6-95D9-93070CA98BB4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2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42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1887FF0-59C9-4C74-A0F1-C326DBFE54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21026-8682-40CA-A013-57733295EC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7CC25-C73A-4883-ABEC-DDBC622DBC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41F6D-B4E9-4BDB-A0C4-8390DAE4AF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0B6AE-F6B6-4C93-90E9-0C438FAAD4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61C3D-7D27-49D5-BF59-CDAA633A51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78E8B-31BF-4CCB-B9A7-23B2F813F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13BEB-A92A-4A90-BB05-0C163660E5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8CED6-069D-4550-95F7-FBA97CAB8C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2102F-7662-42C0-8459-69AB601C0C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1322;&#36879;&#33180;&#21407;&#29702;.sw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24067;&#26391;&#36816;&#21160;.swf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33014;&#20307;&#30340;&#20957;&#32858;.swf" TargetMode="External"/><Relationship Id="rId4" Type="http://schemas.openxmlformats.org/officeDocument/2006/relationships/hyperlink" Target="&#30005;&#27891;.sw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5955;&#23556;.sw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2743200"/>
            <a:ext cx="7231063" cy="9144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8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物质的分类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438400" y="4114800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5482" y="600670"/>
            <a:ext cx="7793037" cy="923330"/>
          </a:xfrm>
          <a:prstGeom prst="rect">
            <a:avLst/>
          </a:prstGeom>
          <a:effectLst>
            <a:innerShdw dist="50800" dir="8100000">
              <a:prstClr val="black">
                <a:alpha val="47000"/>
              </a:prstClr>
            </a:inn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5400" kern="120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阅读思考：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600200"/>
            <a:ext cx="74676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b="1" dirty="0" smtClean="0">
                <a:latin typeface="Times New Roman" pitchFamily="18" charset="0"/>
              </a:rPr>
              <a:t>1</a:t>
            </a:r>
            <a:r>
              <a:rPr lang="zh-CN" altLang="en-US" b="1" dirty="0" smtClean="0">
                <a:latin typeface="Times New Roman" pitchFamily="18" charset="0"/>
              </a:rPr>
              <a:t>．用上述方法得到的</a:t>
            </a:r>
            <a:r>
              <a:rPr lang="en-US" altLang="zh-CN" dirty="0" smtClean="0">
                <a:latin typeface="Times New Roman" pitchFamily="18" charset="0"/>
              </a:rPr>
              <a:t>Fe(OH)</a:t>
            </a:r>
            <a:r>
              <a:rPr lang="en-US" altLang="zh-CN" baseline="-30000" dirty="0" smtClean="0">
                <a:latin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</a:rPr>
              <a:t>胶体中还有什么杂质？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b="1" dirty="0" smtClean="0">
                <a:latin typeface="Times New Roman" pitchFamily="18" charset="0"/>
              </a:rPr>
              <a:t>2</a:t>
            </a:r>
            <a:r>
              <a:rPr lang="zh-CN" altLang="en-US" b="1" dirty="0" smtClean="0">
                <a:latin typeface="Times New Roman" pitchFamily="18" charset="0"/>
              </a:rPr>
              <a:t>．能否通过过滤的方法将</a:t>
            </a:r>
            <a:r>
              <a:rPr lang="en-US" altLang="zh-CN" dirty="0" smtClean="0">
                <a:latin typeface="Times New Roman" pitchFamily="18" charset="0"/>
              </a:rPr>
              <a:t>Fe(OH)</a:t>
            </a:r>
            <a:r>
              <a:rPr lang="en-US" altLang="zh-CN" baseline="-30000" dirty="0" smtClean="0">
                <a:latin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</a:rPr>
              <a:t>胶体中的杂质除去？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b="1" dirty="0" smtClean="0">
                <a:latin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</a:rPr>
              <a:t>．用什么方法除去胶体中的可溶性杂质？</a:t>
            </a:r>
            <a:endParaRPr lang="zh-CN" altLang="en-US" sz="24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5482" y="372070"/>
            <a:ext cx="7793037" cy="923330"/>
          </a:xfrm>
          <a:prstGeom prst="rect">
            <a:avLst/>
          </a:prstGeom>
          <a:effectLst>
            <a:innerShdw dist="50800" dir="8100000">
              <a:prstClr val="black">
                <a:alpha val="47000"/>
              </a:prstClr>
            </a:inn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5400" kern="120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资料阅读：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1408113"/>
            <a:ext cx="7467600" cy="46116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ts val="4000"/>
              </a:lnSpc>
              <a:buNone/>
            </a:pPr>
            <a:r>
              <a:rPr lang="zh-CN" altLang="en-US" sz="2800" b="1" dirty="0" smtClean="0">
                <a:latin typeface="Times New Roman" pitchFamily="18" charset="0"/>
              </a:rPr>
              <a:t>            胶体</a:t>
            </a:r>
            <a:r>
              <a:rPr lang="zh-CN" altLang="en-US" sz="2800" b="1" dirty="0" smtClean="0">
                <a:latin typeface="Times New Roman" pitchFamily="18" charset="0"/>
              </a:rPr>
              <a:t>的分散质微粒粒度介于</a:t>
            </a:r>
            <a:r>
              <a:rPr lang="en-US" altLang="zh-CN" sz="2800" dirty="0" smtClean="0">
                <a:latin typeface="Times New Roman" pitchFamily="18" charset="0"/>
              </a:rPr>
              <a:t>1nm—100nm</a:t>
            </a:r>
            <a:r>
              <a:rPr lang="zh-CN" altLang="en-US" sz="2800" b="1" dirty="0" smtClean="0">
                <a:latin typeface="Times New Roman" pitchFamily="18" charset="0"/>
              </a:rPr>
              <a:t>之间。这样的微粒能透过滤纸，而不能穿过半透膜（如动物肠衣、鸡蛋壳膜、羊皮纸、胶棉薄膜、玻璃纸等）。</a:t>
            </a:r>
            <a:r>
              <a:rPr lang="zh-CN" altLang="en-US" sz="2800" b="1" dirty="0" smtClean="0">
                <a:latin typeface="Times New Roman" pitchFamily="18" charset="0"/>
                <a:hlinkClick r:id="rId3" action="ppaction://hlinkfile"/>
              </a:rPr>
              <a:t>半透膜</a:t>
            </a:r>
            <a:r>
              <a:rPr lang="zh-CN" altLang="en-US" sz="2800" b="1" dirty="0" smtClean="0">
                <a:latin typeface="Times New Roman" pitchFamily="18" charset="0"/>
              </a:rPr>
              <a:t>具有比滤纸更细小的孔隙，只有分子、离子能透过，而粒度较大的胶体分散质微粒不能通过，因而可以用它将胶体微粒与分子或离子分离开。利用半透膜分离胶体中的杂质分子或离子，提纯、精制胶体的操作称为渗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533400"/>
            <a:ext cx="3040063" cy="7000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b="1" smtClean="0"/>
              <a:t>胶体的特征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097088" y="1346200"/>
            <a:ext cx="5980112" cy="3163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b="1" smtClean="0">
                <a:latin typeface="Times New Roman" pitchFamily="18" charset="0"/>
              </a:rPr>
              <a:t>外观：介稳性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smtClean="0">
                <a:latin typeface="Times New Roman" pitchFamily="18" charset="0"/>
              </a:rPr>
              <a:t>本质：分散质微粒粒度介于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              </a:t>
            </a:r>
            <a:r>
              <a:rPr lang="en-US" altLang="zh-CN" b="1" smtClean="0">
                <a:solidFill>
                  <a:srgbClr val="CC3300"/>
                </a:solidFill>
                <a:latin typeface="Times New Roman" pitchFamily="18" charset="0"/>
              </a:rPr>
              <a:t>1nm~ 100nm</a:t>
            </a:r>
            <a:r>
              <a:rPr lang="zh-CN" altLang="en-US" b="1" smtClean="0">
                <a:latin typeface="Times New Roman" pitchFamily="18" charset="0"/>
              </a:rPr>
              <a:t>之间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smtClean="0">
                <a:latin typeface="Times New Roman" pitchFamily="18" charset="0"/>
              </a:rPr>
              <a:t>光学性质：丁达尔效应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smtClean="0">
                <a:latin typeface="Times New Roman" pitchFamily="18" charset="0"/>
              </a:rPr>
              <a:t>透过性质：能透过滤纸，不能</a:t>
            </a:r>
            <a:endParaRPr lang="en-US" altLang="zh-CN" b="1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                      透过半透膜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366963" y="533400"/>
            <a:ext cx="4411662" cy="8874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不同分散系的比较</a:t>
            </a:r>
          </a:p>
        </p:txBody>
      </p:sp>
      <p:graphicFrame>
        <p:nvGraphicFramePr>
          <p:cNvPr id="40963" name="Group 3"/>
          <p:cNvGraphicFramePr>
            <a:graphicFrameLocks noGrp="1"/>
          </p:cNvGraphicFramePr>
          <p:nvPr/>
        </p:nvGraphicFramePr>
        <p:xfrm>
          <a:off x="914400" y="1447800"/>
          <a:ext cx="7391400" cy="4419600"/>
        </p:xfrm>
        <a:graphic>
          <a:graphicData uri="http://schemas.openxmlformats.org/drawingml/2006/table">
            <a:tbl>
              <a:tblPr/>
              <a:tblGrid>
                <a:gridCol w="2133600"/>
                <a:gridCol w="1371600"/>
                <a:gridCol w="1371600"/>
                <a:gridCol w="1295400"/>
                <a:gridCol w="1219200"/>
              </a:tblGrid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溶液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悬浊液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乳浊液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胶体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分散质微粒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的    大   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分散质微粒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的   组    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外 观 特 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稳   定   性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能否透过滤纸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能否透过半透膜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>
            <p:ph type="title" idx="4294967295"/>
          </p:nvPr>
        </p:nvSpPr>
        <p:spPr bwMode="auto">
          <a:xfrm>
            <a:off x="2971800" y="398463"/>
            <a:ext cx="3200400" cy="877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4000" b="1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胶体的分类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04800" y="1584325"/>
            <a:ext cx="2286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根据分散质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微粒的构成 </a:t>
            </a:r>
          </a:p>
        </p:txBody>
      </p:sp>
      <p:sp>
        <p:nvSpPr>
          <p:cNvPr id="41988" name="AutoShape 4"/>
          <p:cNvSpPr>
            <a:spLocks/>
          </p:cNvSpPr>
          <p:nvPr/>
        </p:nvSpPr>
        <p:spPr bwMode="auto">
          <a:xfrm>
            <a:off x="2590800" y="1600200"/>
            <a:ext cx="381000" cy="15240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048000" y="1371600"/>
            <a:ext cx="566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b="1">
                <a:latin typeface="Times New Roman" pitchFamily="18" charset="0"/>
              </a:rPr>
              <a:t>离子胶体：</a:t>
            </a:r>
            <a:r>
              <a:rPr kumimoji="1" lang="en-US" altLang="zh-CN" b="1">
                <a:latin typeface="Times New Roman" pitchFamily="18" charset="0"/>
              </a:rPr>
              <a:t>Fe(OH)</a:t>
            </a:r>
            <a:r>
              <a:rPr kumimoji="1" lang="en-US" altLang="zh-CN" b="1" baseline="-30000">
                <a:latin typeface="Times New Roman" pitchFamily="18" charset="0"/>
              </a:rPr>
              <a:t>3</a:t>
            </a:r>
            <a:r>
              <a:rPr kumimoji="1" lang="zh-CN" altLang="en-US" b="1">
                <a:latin typeface="Times New Roman" pitchFamily="18" charset="0"/>
              </a:rPr>
              <a:t>胶体、</a:t>
            </a:r>
            <a:r>
              <a:rPr kumimoji="1" lang="en-US" altLang="zh-CN" b="1">
                <a:latin typeface="Times New Roman" pitchFamily="18" charset="0"/>
              </a:rPr>
              <a:t>AgI</a:t>
            </a:r>
            <a:r>
              <a:rPr kumimoji="1" lang="zh-CN" altLang="en-US" b="1">
                <a:latin typeface="Times New Roman" pitchFamily="18" charset="0"/>
              </a:rPr>
              <a:t>胶体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124200" y="2582863"/>
            <a:ext cx="5791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itchFamily="18" charset="0"/>
              </a:rPr>
              <a:t>分子胶体：淀粉溶液、蛋白质溶液</a:t>
            </a: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57200" y="4191000"/>
            <a:ext cx="22240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根据分散剂</a:t>
            </a:r>
          </a:p>
          <a:p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的状态</a:t>
            </a: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2667000" y="4038600"/>
            <a:ext cx="228600" cy="1752600"/>
          </a:xfrm>
          <a:prstGeom prst="leftBrace">
            <a:avLst>
              <a:gd name="adj1" fmla="val 63889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048000" y="3733800"/>
            <a:ext cx="3398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latin typeface="Times New Roman" pitchFamily="18" charset="0"/>
              </a:rPr>
              <a:t>气溶胶：烟、云、雾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3048000" y="4572000"/>
            <a:ext cx="525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latin typeface="Times New Roman" pitchFamily="18" charset="0"/>
              </a:rPr>
              <a:t>液溶胶：</a:t>
            </a:r>
            <a:r>
              <a:rPr kumimoji="1" lang="en-US" altLang="zh-CN" b="1">
                <a:latin typeface="Times New Roman" pitchFamily="18" charset="0"/>
              </a:rPr>
              <a:t>AgI</a:t>
            </a:r>
            <a:r>
              <a:rPr kumimoji="1" lang="zh-CN" altLang="en-US" b="1">
                <a:latin typeface="Times New Roman" pitchFamily="18" charset="0"/>
              </a:rPr>
              <a:t>胶体、</a:t>
            </a:r>
            <a:r>
              <a:rPr kumimoji="1" lang="en-US" altLang="zh-CN" b="1">
                <a:latin typeface="Times New Roman" pitchFamily="18" charset="0"/>
              </a:rPr>
              <a:t>Fe(OH)</a:t>
            </a:r>
            <a:r>
              <a:rPr kumimoji="1" lang="en-US" altLang="zh-CN" b="1" baseline="-30000">
                <a:latin typeface="Times New Roman" pitchFamily="18" charset="0"/>
              </a:rPr>
              <a:t>3</a:t>
            </a:r>
            <a:r>
              <a:rPr kumimoji="1" lang="zh-CN" altLang="en-US" b="1">
                <a:latin typeface="Times New Roman" pitchFamily="18" charset="0"/>
              </a:rPr>
              <a:t>胶体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997200" y="5410200"/>
            <a:ext cx="447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latin typeface="Times New Roman" pitchFamily="18" charset="0"/>
              </a:rPr>
              <a:t>固溶胶：有色玻璃、烟水晶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28675" grpId="0"/>
      <p:bldP spid="41988" grpId="0" animBg="1"/>
      <p:bldP spid="28677" grpId="0"/>
      <p:bldP spid="28678" grpId="0"/>
      <p:bldP spid="28679" grpId="0"/>
      <p:bldP spid="41992" grpId="0" animBg="1"/>
      <p:bldP spid="28681" grpId="0"/>
      <p:bldP spid="28682" grpId="0"/>
      <p:bldP spid="286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50938" y="976313"/>
            <a:ext cx="4564062" cy="623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3600" b="1" smtClean="0"/>
              <a:t>可进一步研究的问题</a:t>
            </a:r>
            <a:r>
              <a:rPr lang="zh-CN" altLang="en-US" sz="3600" smtClean="0"/>
              <a:t>：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92288" y="1712913"/>
            <a:ext cx="5675312" cy="40020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smtClean="0"/>
              <a:t>胶体为什么具有介稳性？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/>
              <a:t>  </a:t>
            </a:r>
            <a:r>
              <a:rPr lang="zh-CN" altLang="en-US" sz="2800" b="1" smtClean="0">
                <a:hlinkClick r:id="rId3" action="ppaction://hlinkfile"/>
              </a:rPr>
              <a:t>布朗运动</a:t>
            </a:r>
            <a:endParaRPr lang="zh-CN" altLang="en-US" sz="2800" b="1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/>
              <a:t>  </a:t>
            </a:r>
            <a:r>
              <a:rPr lang="zh-CN" altLang="en-US" sz="2800" b="1" smtClean="0">
                <a:hlinkClick r:id="rId4" action="ppaction://hlinkfile"/>
              </a:rPr>
              <a:t>电泳现象</a:t>
            </a:r>
            <a:r>
              <a:rPr lang="en-US" altLang="zh-CN" sz="2800" b="1" smtClean="0"/>
              <a:t>——</a:t>
            </a:r>
            <a:r>
              <a:rPr lang="zh-CN" altLang="en-US" sz="2800" b="1" smtClean="0"/>
              <a:t>说明胶体粒子带电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/>
              <a:t>  </a:t>
            </a:r>
            <a:r>
              <a:rPr lang="zh-CN" altLang="en-US" sz="2800" b="1" smtClean="0">
                <a:hlinkClick r:id="rId5" action="ppaction://hlinkfile"/>
              </a:rPr>
              <a:t>胶体凝聚</a:t>
            </a:r>
            <a:endParaRPr lang="zh-CN" altLang="en-US" sz="28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800" b="1" smtClean="0"/>
              <a:t>胶体有哪些应用？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5482" y="676870"/>
            <a:ext cx="7793037" cy="923330"/>
          </a:xfrm>
          <a:prstGeom prst="rect">
            <a:avLst/>
          </a:prstGeom>
          <a:effectLst>
            <a:innerShdw dist="50800" dir="8100000">
              <a:prstClr val="black">
                <a:alpha val="47000"/>
              </a:prstClr>
            </a:inn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5400" kern="120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学习活动</a:t>
            </a:r>
            <a:r>
              <a:rPr lang="en-US" altLang="zh-CN" sz="5400" kern="120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752600"/>
            <a:ext cx="8153400" cy="449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b="1" smtClean="0">
                <a:latin typeface="Times New Roman" pitchFamily="18" charset="0"/>
              </a:rPr>
              <a:t>观察思考：下列试剂有何不同？</a:t>
            </a:r>
          </a:p>
          <a:p>
            <a:pPr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>
                <a:latin typeface="Times New Roman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</a:rPr>
              <a:t>CuSO</a:t>
            </a:r>
            <a:r>
              <a:rPr lang="en-US" altLang="zh-CN" baseline="-30000" smtClean="0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lang="zh-CN" altLang="en-US" b="1" smtClean="0">
                <a:latin typeface="Times New Roman" pitchFamily="18" charset="0"/>
              </a:rPr>
              <a:t>溶液、</a:t>
            </a:r>
            <a:r>
              <a:rPr lang="zh-CN" altLang="en-US" smtClean="0">
                <a:latin typeface="Times New Roman" pitchFamily="18" charset="0"/>
              </a:rPr>
              <a:t> </a:t>
            </a:r>
            <a:r>
              <a:rPr lang="en-US" altLang="zh-CN" smtClean="0">
                <a:latin typeface="Times New Roman" pitchFamily="18" charset="0"/>
              </a:rPr>
              <a:t>Fe(OH)</a:t>
            </a:r>
            <a:r>
              <a:rPr lang="en-US" altLang="zh-CN" baseline="-30000" smtClean="0">
                <a:latin typeface="Times New Roman" pitchFamily="18" charset="0"/>
              </a:rPr>
              <a:t>3</a:t>
            </a:r>
            <a:r>
              <a:rPr lang="en-US" altLang="zh-CN" b="1" smtClean="0">
                <a:latin typeface="Times New Roman" pitchFamily="18" charset="0"/>
              </a:rPr>
              <a:t> </a:t>
            </a:r>
            <a:r>
              <a:rPr lang="zh-CN" altLang="en-US" b="1" smtClean="0">
                <a:latin typeface="Times New Roman" pitchFamily="18" charset="0"/>
              </a:rPr>
              <a:t>胶体、泥水、</a:t>
            </a:r>
          </a:p>
          <a:p>
            <a:pPr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淀粉溶液、 </a:t>
            </a:r>
            <a:r>
              <a:rPr lang="zh-CN" altLang="en-US" smtClean="0">
                <a:latin typeface="Times New Roman" pitchFamily="18" charset="0"/>
              </a:rPr>
              <a:t> </a:t>
            </a:r>
            <a:r>
              <a:rPr lang="en-US" altLang="zh-CN" smtClean="0">
                <a:latin typeface="Times New Roman" pitchFamily="18" charset="0"/>
              </a:rPr>
              <a:t>Fe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</a:rPr>
              <a:t>Cl</a:t>
            </a:r>
            <a:r>
              <a:rPr lang="en-US" altLang="zh-CN" baseline="-25000" smtClean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</a:rPr>
              <a:t>溶液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en-US" b="1" smtClean="0">
                <a:latin typeface="Times New Roman" pitchFamily="18" charset="0"/>
              </a:rPr>
              <a:t>实验探究：用激光笔照射上述试剂，出现了什么现象？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en-US" b="1" smtClean="0">
                <a:latin typeface="Times New Roman" pitchFamily="18" charset="0"/>
              </a:rPr>
              <a:t>根据以上实验结果，上述试剂可分为几种类型？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90600" y="823913"/>
            <a:ext cx="7793038" cy="14620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b="1" smtClean="0"/>
              <a:t>光束通过溶液和胶体时的现象</a:t>
            </a: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4724400" y="2155825"/>
          <a:ext cx="4114800" cy="3124200"/>
        </p:xfrm>
        <a:graphic>
          <a:graphicData uri="http://schemas.openxmlformats.org/presentationml/2006/ole">
            <p:oleObj spid="_x0000_s13315" name="Photo Editor 照片" r:id="rId4" imgW="2704762" imgH="1905266" progId="MSPhotoEd.3">
              <p:embed/>
            </p:oleObj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277813" y="2133600"/>
          <a:ext cx="4244975" cy="3154363"/>
        </p:xfrm>
        <a:graphic>
          <a:graphicData uri="http://schemas.openxmlformats.org/presentationml/2006/ole">
            <p:oleObj spid="_x0000_s13316" name="Photo Editor 照片" r:id="rId5" imgW="2704762" imgH="2010056" progId="MSPhotoEd.3">
              <p:embed/>
            </p:oleObj>
          </a:graphicData>
        </a:graphic>
      </p:graphicFrame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143000" y="5334000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CuSO</a:t>
            </a:r>
            <a:r>
              <a:rPr kumimoji="1" lang="en-US" altLang="zh-CN" sz="2000" b="1">
                <a:latin typeface="Times New Roman" pitchFamily="18" charset="0"/>
              </a:rPr>
              <a:t>4</a:t>
            </a:r>
            <a:r>
              <a:rPr kumimoji="1" lang="zh-CN" altLang="en-US" sz="3200" b="1">
                <a:latin typeface="Times New Roman" pitchFamily="18" charset="0"/>
              </a:rPr>
              <a:t>溶液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715000" y="54102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Fe(OH)</a:t>
            </a:r>
            <a:r>
              <a:rPr kumimoji="1" lang="en-US" altLang="zh-CN" sz="2000" b="1">
                <a:latin typeface="Times New Roman" pitchFamily="18" charset="0"/>
              </a:rPr>
              <a:t>3</a:t>
            </a:r>
            <a:r>
              <a:rPr kumimoji="1" lang="zh-CN" altLang="en-US" sz="3200" b="1">
                <a:latin typeface="Times New Roman" pitchFamily="18" charset="0"/>
              </a:rPr>
              <a:t>胶体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5482" y="685800"/>
            <a:ext cx="7793037" cy="923330"/>
          </a:xfrm>
          <a:prstGeom prst="rect">
            <a:avLst/>
          </a:prstGeom>
          <a:effectLst>
            <a:innerShdw dist="50800" dir="8100000">
              <a:prstClr val="black">
                <a:alpha val="47000"/>
              </a:prstClr>
            </a:inn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5400" kern="120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阅读讨论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725613"/>
            <a:ext cx="6781800" cy="46116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en-US" altLang="zh-CN" b="1" smtClean="0">
                <a:latin typeface="Times New Roman" pitchFamily="18" charset="0"/>
              </a:rPr>
              <a:t>1 </a:t>
            </a:r>
            <a:r>
              <a:rPr lang="zh-CN" altLang="en-US" b="1" smtClean="0">
                <a:latin typeface="Times New Roman" pitchFamily="18" charset="0"/>
              </a:rPr>
              <a:t>什么是分散系？</a:t>
            </a:r>
            <a:endParaRPr lang="zh-CN" altLang="en-US" b="1" smtClean="0"/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en-US" altLang="zh-CN" b="1" smtClean="0">
                <a:latin typeface="Times New Roman" pitchFamily="18" charset="0"/>
              </a:rPr>
              <a:t>2 </a:t>
            </a:r>
            <a:r>
              <a:rPr lang="zh-CN" altLang="en-US" b="1" smtClean="0">
                <a:latin typeface="Times New Roman" pitchFamily="18" charset="0"/>
              </a:rPr>
              <a:t>按照分散质和分散剂的状态，分散  </a:t>
            </a: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  系可分为哪些类型？</a:t>
            </a:r>
            <a:endParaRPr lang="zh-CN" altLang="en-US" b="1" smtClean="0"/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en-US" altLang="zh-CN" b="1" smtClean="0"/>
              <a:t>3 </a:t>
            </a:r>
            <a:r>
              <a:rPr lang="zh-CN" altLang="en-US" b="1" smtClean="0">
                <a:latin typeface="Times New Roman" pitchFamily="18" charset="0"/>
              </a:rPr>
              <a:t>按照分散质的大小，分散系可分为  </a:t>
            </a: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   几种类型？分别有何特征？</a:t>
            </a:r>
            <a:endParaRPr lang="zh-CN" altLang="en-US" b="1" smtClean="0"/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en-US" altLang="zh-CN" b="1" smtClean="0"/>
              <a:t>4 </a:t>
            </a:r>
            <a:r>
              <a:rPr lang="zh-CN" altLang="en-US" b="1" smtClean="0">
                <a:latin typeface="Times New Roman" pitchFamily="18" charset="0"/>
              </a:rPr>
              <a:t>什么是</a:t>
            </a:r>
            <a:r>
              <a:rPr lang="zh-CN" altLang="en-US" b="1" smtClean="0">
                <a:latin typeface="Times New Roman" pitchFamily="18" charset="0"/>
                <a:hlinkClick r:id="rId3" action="ppaction://hlinkfile"/>
              </a:rPr>
              <a:t>丁达尔效应</a:t>
            </a:r>
            <a:r>
              <a:rPr lang="zh-CN" altLang="en-US" b="1" smtClean="0">
                <a:latin typeface="Times New Roman" pitchFamily="18" charset="0"/>
              </a:rPr>
              <a:t>？它有何用途</a:t>
            </a:r>
            <a:r>
              <a:rPr lang="zh-CN" altLang="en-US" smtClean="0">
                <a:latin typeface="Times New Roman" pitchFamily="18" charset="0"/>
              </a:rPr>
              <a:t>？</a:t>
            </a:r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43000" y="609600"/>
            <a:ext cx="7764463" cy="8461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b="1" smtClean="0"/>
              <a:t>按照分散质和分散剂的状态</a:t>
            </a:r>
            <a:r>
              <a:rPr lang="en-US" altLang="zh-CN" smtClean="0"/>
              <a:t>:</a:t>
            </a: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3886200" y="1676400"/>
          <a:ext cx="4665663" cy="4724400"/>
        </p:xfrm>
        <a:graphic>
          <a:graphicData uri="http://schemas.openxmlformats.org/presentationml/2006/ole">
            <p:oleObj spid="_x0000_s15363" name="Photo Editor 照片" r:id="rId4" imgW="2343477" imgH="2371429" progId="MSPhotoEd.3">
              <p:embed/>
            </p:oleObj>
          </a:graphicData>
        </a:graphic>
      </p:graphicFrame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38200" y="2286000"/>
            <a:ext cx="28956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200" b="1"/>
              <a:t>分散系：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/>
              <a:t>把一种（或多种）物质分散在另一种（或多种）物质中所得到的体系。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Group 2"/>
          <p:cNvGraphicFramePr>
            <a:graphicFrameLocks noGrp="1"/>
          </p:cNvGraphicFramePr>
          <p:nvPr/>
        </p:nvGraphicFramePr>
        <p:xfrm>
          <a:off x="990600" y="600075"/>
          <a:ext cx="7086600" cy="5657852"/>
        </p:xfrm>
        <a:graphic>
          <a:graphicData uri="http://schemas.openxmlformats.org/drawingml/2006/table">
            <a:tbl>
              <a:tblPr/>
              <a:tblGrid>
                <a:gridCol w="1295400"/>
                <a:gridCol w="1295400"/>
                <a:gridCol w="44958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分散质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分散剂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实   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空气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云、雾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烟灰尘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泡沫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牛奶、酒精的水溶液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糖水、油漆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泡沫塑料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珍珠（包藏着水的碳酸钙）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有色玻璃、合金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50938" y="823913"/>
            <a:ext cx="7793037" cy="14620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b="1" smtClean="0"/>
              <a:t>按照分散质粒子的大小</a:t>
            </a:r>
            <a:r>
              <a:rPr lang="en-US" altLang="zh-CN" smtClean="0"/>
              <a:t>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524000" y="2057400"/>
            <a:ext cx="6400800" cy="3581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b="1" smtClean="0"/>
              <a:t>溶液：粒子直径＜</a:t>
            </a:r>
            <a:r>
              <a:rPr lang="en-US" altLang="zh-CN" smtClean="0"/>
              <a:t>1nm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mtClean="0"/>
          </a:p>
          <a:p>
            <a:pPr eaLnBrk="1" hangingPunct="1"/>
            <a:r>
              <a:rPr lang="zh-CN" altLang="en-US" b="1" smtClean="0"/>
              <a:t>胶体：</a:t>
            </a:r>
            <a:r>
              <a:rPr lang="en-US" altLang="zh-CN" smtClean="0"/>
              <a:t>1nm</a:t>
            </a:r>
            <a:r>
              <a:rPr lang="zh-CN" altLang="en-US" b="1" smtClean="0"/>
              <a:t>＜粒子直径＜</a:t>
            </a:r>
            <a:r>
              <a:rPr lang="en-US" altLang="zh-CN" smtClean="0"/>
              <a:t>100nm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mtClean="0"/>
          </a:p>
          <a:p>
            <a:pPr eaLnBrk="1" hangingPunct="1"/>
            <a:r>
              <a:rPr lang="zh-CN" altLang="en-US" b="1" smtClean="0"/>
              <a:t>浊液：粒子直径＞</a:t>
            </a:r>
            <a:r>
              <a:rPr lang="en-US" altLang="zh-CN" smtClean="0"/>
              <a:t>100nm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905000" y="457200"/>
            <a:ext cx="533400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4000" b="1" smtClean="0"/>
              <a:t>树林中的丁达尔效应</a:t>
            </a:r>
          </a:p>
        </p:txBody>
      </p:sp>
      <p:pic>
        <p:nvPicPr>
          <p:cNvPr id="18435" name="Picture 3" descr="y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95400"/>
            <a:ext cx="7239000" cy="501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50938" y="214313"/>
            <a:ext cx="7793037" cy="923330"/>
          </a:xfrm>
          <a:prstGeom prst="rect">
            <a:avLst/>
          </a:prstGeom>
          <a:effectLst>
            <a:innerShdw dist="50800" dir="8100000">
              <a:prstClr val="black">
                <a:alpha val="47000"/>
              </a:prstClr>
            </a:inn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5400" kern="120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实验探究：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3400" y="1066800"/>
            <a:ext cx="8382000" cy="4800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如何用</a:t>
            </a:r>
            <a:r>
              <a:rPr lang="en-US" altLang="zh-CN" smtClean="0">
                <a:latin typeface="Times New Roman" pitchFamily="18" charset="0"/>
              </a:rPr>
              <a:t>FeCl</a:t>
            </a:r>
            <a:r>
              <a:rPr lang="en-US" altLang="zh-CN" baseline="-25000" smtClean="0">
                <a:latin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</a:rPr>
              <a:t>溶液制取</a:t>
            </a:r>
            <a:r>
              <a:rPr lang="en-US" altLang="zh-CN" smtClean="0">
                <a:latin typeface="Times New Roman" pitchFamily="18" charset="0"/>
              </a:rPr>
              <a:t>Fe(OH)</a:t>
            </a:r>
            <a:r>
              <a:rPr lang="en-US" altLang="zh-CN" baseline="-25000" smtClean="0">
                <a:latin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</a:rPr>
              <a:t>胶体？ </a:t>
            </a: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⑴ </a:t>
            </a:r>
            <a:r>
              <a:rPr lang="en-US" altLang="zh-CN" smtClean="0">
                <a:latin typeface="Times New Roman" pitchFamily="18" charset="0"/>
              </a:rPr>
              <a:t>FeCl</a:t>
            </a:r>
            <a:r>
              <a:rPr lang="en-US" altLang="zh-CN" baseline="-25000" smtClean="0">
                <a:latin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</a:rPr>
              <a:t>溶液中滴加</a:t>
            </a:r>
            <a:r>
              <a:rPr lang="en-US" altLang="zh-CN" smtClean="0">
                <a:latin typeface="Times New Roman" pitchFamily="18" charset="0"/>
              </a:rPr>
              <a:t>NaOH</a:t>
            </a:r>
            <a:r>
              <a:rPr lang="zh-CN" altLang="en-US" b="1" smtClean="0">
                <a:latin typeface="Times New Roman" pitchFamily="18" charset="0"/>
              </a:rPr>
              <a:t>溶液，观  </a:t>
            </a: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    察到的现象</a:t>
            </a:r>
            <a:r>
              <a:rPr lang="en-US" altLang="zh-CN" b="1" smtClean="0">
                <a:latin typeface="Times New Roman" pitchFamily="18" charset="0"/>
              </a:rPr>
              <a:t>:</a:t>
            </a:r>
            <a:endParaRPr lang="en-US" altLang="zh-CN" b="1" smtClean="0">
              <a:solidFill>
                <a:schemeClr val="hlink"/>
              </a:solidFill>
              <a:latin typeface="Times New Roman" pitchFamily="18" charset="0"/>
            </a:endParaRP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en-US" altLang="zh-CN" smtClean="0">
                <a:latin typeface="Times New Roman" pitchFamily="18" charset="0"/>
              </a:rPr>
              <a:t>(2)</a:t>
            </a:r>
            <a:r>
              <a:rPr lang="en-US" altLang="zh-CN" b="1" smtClean="0">
                <a:latin typeface="Times New Roman" pitchFamily="18" charset="0"/>
              </a:rPr>
              <a:t> </a:t>
            </a:r>
            <a:r>
              <a:rPr lang="zh-CN" altLang="en-US" b="1" smtClean="0">
                <a:latin typeface="Times New Roman" pitchFamily="18" charset="0"/>
              </a:rPr>
              <a:t>沸水中滴加</a:t>
            </a:r>
            <a:r>
              <a:rPr lang="en-US" altLang="zh-CN" smtClean="0">
                <a:latin typeface="Times New Roman" pitchFamily="18" charset="0"/>
              </a:rPr>
              <a:t>FeCl</a:t>
            </a:r>
            <a:r>
              <a:rPr lang="en-US" altLang="zh-CN" baseline="-25000" smtClean="0">
                <a:latin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</a:rPr>
              <a:t>溶液，观察到的</a:t>
            </a: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   现象</a:t>
            </a:r>
            <a:r>
              <a:rPr lang="en-US" altLang="zh-CN" b="1" smtClean="0">
                <a:latin typeface="Times New Roman" pitchFamily="18" charset="0"/>
              </a:rPr>
              <a:t>:                                 </a:t>
            </a: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en-US" altLang="zh-CN" b="1" smtClean="0">
                <a:latin typeface="Times New Roman" pitchFamily="18" charset="0"/>
              </a:rPr>
              <a:t>    </a:t>
            </a:r>
            <a:r>
              <a:rPr lang="zh-CN" altLang="en-US" b="1" smtClean="0">
                <a:latin typeface="Times New Roman" pitchFamily="18" charset="0"/>
              </a:rPr>
              <a:t>反应原理：</a:t>
            </a: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</a:rPr>
              <a:t>    </a:t>
            </a:r>
            <a:endParaRPr lang="zh-CN" altLang="en-US" b="1" smtClean="0">
              <a:solidFill>
                <a:schemeClr val="hlink"/>
              </a:solidFill>
              <a:latin typeface="Times New Roman" pitchFamily="18" charset="0"/>
            </a:endParaRPr>
          </a:p>
          <a:p>
            <a:pPr algn="just" eaLnBrk="1" hangingPunct="1">
              <a:lnSpc>
                <a:spcPts val="4500"/>
              </a:lnSpc>
              <a:buFont typeface="Wingdings" pitchFamily="2" charset="2"/>
              <a:buNone/>
            </a:pPr>
            <a:r>
              <a:rPr lang="en-US" altLang="zh-CN" smtClean="0">
                <a:latin typeface="Times New Roman" pitchFamily="18" charset="0"/>
              </a:rPr>
              <a:t>(3)</a:t>
            </a:r>
            <a:r>
              <a:rPr lang="zh-CN" altLang="en-US" b="1" smtClean="0">
                <a:latin typeface="Times New Roman" pitchFamily="18" charset="0"/>
              </a:rPr>
              <a:t>将</a:t>
            </a:r>
            <a:r>
              <a:rPr lang="en-US" altLang="zh-CN" smtClean="0">
                <a:latin typeface="Times New Roman" pitchFamily="18" charset="0"/>
              </a:rPr>
              <a:t>Fe(OH)</a:t>
            </a:r>
            <a:r>
              <a:rPr lang="en-US" altLang="zh-CN" baseline="-25000" smtClean="0">
                <a:latin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</a:rPr>
              <a:t>胶体进行过滤。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460750" y="2416175"/>
            <a:ext cx="342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hlink"/>
                </a:solidFill>
                <a:latin typeface="Times New Roman" pitchFamily="18" charset="0"/>
              </a:rPr>
              <a:t>生成红褐色沉淀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057400" y="3759200"/>
            <a:ext cx="388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hlink"/>
                </a:solidFill>
                <a:latin typeface="Times New Roman" pitchFamily="18" charset="0"/>
              </a:rPr>
              <a:t>得到红棕色液体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371600" y="4960938"/>
            <a:ext cx="7924800" cy="677862"/>
            <a:chOff x="720" y="3272"/>
            <a:chExt cx="4992" cy="427"/>
          </a:xfrm>
        </p:grpSpPr>
        <p:sp>
          <p:nvSpPr>
            <p:cNvPr id="19463" name="Text Box 6"/>
            <p:cNvSpPr txBox="1">
              <a:spLocks noChangeArrowheads="1"/>
            </p:cNvSpPr>
            <p:nvPr/>
          </p:nvSpPr>
          <p:spPr bwMode="auto">
            <a:xfrm>
              <a:off x="720" y="3292"/>
              <a:ext cx="499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b="1">
                  <a:solidFill>
                    <a:schemeClr val="hlink"/>
                  </a:solidFill>
                  <a:latin typeface="Times New Roman" pitchFamily="18" charset="0"/>
                </a:rPr>
                <a:t>FeCl</a:t>
              </a:r>
              <a:r>
                <a:rPr kumimoji="1" lang="en-US" altLang="zh-CN" b="1" baseline="-25000">
                  <a:solidFill>
                    <a:schemeClr val="hlink"/>
                  </a:solidFill>
                  <a:latin typeface="Times New Roman" pitchFamily="18" charset="0"/>
                </a:rPr>
                <a:t>3</a:t>
              </a:r>
              <a:r>
                <a:rPr kumimoji="1" lang="en-US" altLang="zh-CN" b="1">
                  <a:solidFill>
                    <a:schemeClr val="hlink"/>
                  </a:solidFill>
                  <a:latin typeface="Times New Roman" pitchFamily="18" charset="0"/>
                </a:rPr>
                <a:t>+3H</a:t>
              </a:r>
              <a:r>
                <a:rPr kumimoji="1" lang="en-US" altLang="zh-CN" b="1" baseline="-25000">
                  <a:solidFill>
                    <a:schemeClr val="hlink"/>
                  </a:solidFill>
                  <a:latin typeface="Times New Roman" pitchFamily="18" charset="0"/>
                </a:rPr>
                <a:t>2</a:t>
              </a:r>
              <a:r>
                <a:rPr kumimoji="1" lang="en-US" altLang="zh-CN" b="1">
                  <a:solidFill>
                    <a:schemeClr val="hlink"/>
                  </a:solidFill>
                  <a:latin typeface="Times New Roman" pitchFamily="18" charset="0"/>
                </a:rPr>
                <a:t>O</a:t>
              </a:r>
              <a:r>
                <a:rPr kumimoji="1" lang="en-US" altLang="zh-CN" sz="3600" b="1">
                  <a:solidFill>
                    <a:schemeClr val="hlink"/>
                  </a:solidFill>
                  <a:latin typeface="Times New Roman" pitchFamily="18" charset="0"/>
                </a:rPr>
                <a:t>=</a:t>
              </a:r>
              <a:r>
                <a:rPr kumimoji="1" lang="en-US" altLang="zh-CN" b="1">
                  <a:solidFill>
                    <a:schemeClr val="hlink"/>
                  </a:solidFill>
                  <a:latin typeface="Times New Roman" pitchFamily="18" charset="0"/>
                </a:rPr>
                <a:t>Fe(OH)</a:t>
              </a:r>
              <a:r>
                <a:rPr kumimoji="1" lang="en-US" altLang="zh-CN" b="1" baseline="-25000">
                  <a:solidFill>
                    <a:schemeClr val="hlink"/>
                  </a:solidFill>
                  <a:latin typeface="Times New Roman" pitchFamily="18" charset="0"/>
                </a:rPr>
                <a:t>3</a:t>
              </a:r>
              <a:r>
                <a:rPr kumimoji="1" lang="en-US" altLang="zh-CN" b="1">
                  <a:solidFill>
                    <a:schemeClr val="hlink"/>
                  </a:solidFill>
                  <a:latin typeface="Times New Roman" pitchFamily="18" charset="0"/>
                </a:rPr>
                <a:t>(</a:t>
              </a:r>
              <a:r>
                <a:rPr kumimoji="1" lang="zh-CN" altLang="en-US" b="1">
                  <a:solidFill>
                    <a:schemeClr val="hlink"/>
                  </a:solidFill>
                  <a:latin typeface="Times New Roman" pitchFamily="18" charset="0"/>
                </a:rPr>
                <a:t>胶体</a:t>
              </a:r>
              <a:r>
                <a:rPr kumimoji="1" lang="en-US" altLang="zh-CN" b="1">
                  <a:solidFill>
                    <a:schemeClr val="hlink"/>
                  </a:solidFill>
                  <a:latin typeface="Times New Roman" pitchFamily="18" charset="0"/>
                </a:rPr>
                <a:t>)+3HCl</a:t>
              </a:r>
            </a:p>
          </p:txBody>
        </p:sp>
        <p:sp>
          <p:nvSpPr>
            <p:cNvPr id="19464" name="Text Box 7"/>
            <p:cNvSpPr txBox="1">
              <a:spLocks noChangeArrowheads="1"/>
            </p:cNvSpPr>
            <p:nvPr/>
          </p:nvSpPr>
          <p:spPr bwMode="auto">
            <a:xfrm>
              <a:off x="1926" y="3272"/>
              <a:ext cx="28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800" b="1">
                  <a:solidFill>
                    <a:schemeClr val="hlink"/>
                  </a:solidFill>
                  <a:latin typeface="Times New Roman" pitchFamily="18" charset="0"/>
                </a:rPr>
                <a:t>△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utoUpdateAnimBg="0"/>
    </p:bld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629</Words>
  <Application>Microsoft Office PowerPoint</Application>
  <PresentationFormat>全屏显示(4:3)</PresentationFormat>
  <Paragraphs>128</Paragraphs>
  <Slides>15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Tahoma</vt:lpstr>
      <vt:lpstr>宋体</vt:lpstr>
      <vt:lpstr>Arial</vt:lpstr>
      <vt:lpstr>Wingdings</vt:lpstr>
      <vt:lpstr>Calibri</vt:lpstr>
      <vt:lpstr>华文行楷</vt:lpstr>
      <vt:lpstr>Times New Roman</vt:lpstr>
      <vt:lpstr>楷体_GB2312</vt:lpstr>
      <vt:lpstr>黑体</vt:lpstr>
      <vt:lpstr>Blends</vt:lpstr>
      <vt:lpstr>Microsoft Photo Editor 3.0 照片</vt:lpstr>
      <vt:lpstr>物质的分类</vt:lpstr>
      <vt:lpstr>学习活动:</vt:lpstr>
      <vt:lpstr>光束通过溶液和胶体时的现象</vt:lpstr>
      <vt:lpstr>阅读讨论</vt:lpstr>
      <vt:lpstr>按照分散质和分散剂的状态:</vt:lpstr>
      <vt:lpstr>幻灯片 6</vt:lpstr>
      <vt:lpstr>按照分散质粒子的大小:</vt:lpstr>
      <vt:lpstr>树林中的丁达尔效应</vt:lpstr>
      <vt:lpstr>实验探究：</vt:lpstr>
      <vt:lpstr>阅读思考：</vt:lpstr>
      <vt:lpstr>资料阅读：</vt:lpstr>
      <vt:lpstr>胶体的特征</vt:lpstr>
      <vt:lpstr>不同分散系的比较</vt:lpstr>
      <vt:lpstr>胶体的分类</vt:lpstr>
      <vt:lpstr>可进一步研究的问题：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2013-09-26T01:23:37Z</dcterms:created>
  <dcterms:modified xsi:type="dcterms:W3CDTF">2013-09-26T01:39:16Z</dcterms:modified>
</cp:coreProperties>
</file>