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1" r:id="rId1"/>
  </p:sldMasterIdLst>
  <p:notesMasterIdLst>
    <p:notesMasterId r:id="rId16"/>
  </p:notesMasterIdLst>
  <p:sldIdLst>
    <p:sldId id="263" r:id="rId2"/>
    <p:sldId id="257" r:id="rId3"/>
    <p:sldId id="258" r:id="rId4"/>
    <p:sldId id="268" r:id="rId5"/>
    <p:sldId id="269" r:id="rId6"/>
    <p:sldId id="260" r:id="rId7"/>
    <p:sldId id="261" r:id="rId8"/>
    <p:sldId id="272" r:id="rId9"/>
    <p:sldId id="259" r:id="rId10"/>
    <p:sldId id="262" r:id="rId11"/>
    <p:sldId id="264" r:id="rId12"/>
    <p:sldId id="265" r:id="rId13"/>
    <p:sldId id="288" r:id="rId14"/>
    <p:sldId id="289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00"/>
    <a:srgbClr val="009900"/>
    <a:srgbClr val="000000"/>
    <a:srgbClr val="7D035D"/>
    <a:srgbClr val="008000"/>
    <a:srgbClr val="FF00FF"/>
    <a:srgbClr val="CC3300"/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43" autoAdjust="0"/>
    <p:restoredTop sz="94660"/>
  </p:normalViewPr>
  <p:slideViewPr>
    <p:cSldViewPr>
      <p:cViewPr varScale="1">
        <p:scale>
          <a:sx n="67" d="100"/>
          <a:sy n="67" d="100"/>
        </p:scale>
        <p:origin x="-16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AF56977A-AE02-4C76-82B9-75B9208B126C}" type="datetimeFigureOut">
              <a:rPr lang="zh-CN" altLang="en-US"/>
              <a:pPr>
                <a:defRPr/>
              </a:pPr>
              <a:t>2013-9-26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3A570DAC-D285-49C4-965D-FCD5B05154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570DAC-D285-49C4-965D-FCD5B05154BE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570DAC-D285-49C4-965D-FCD5B05154BE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570DAC-D285-49C4-965D-FCD5B05154BE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570DAC-D285-49C4-965D-FCD5B05154BE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570DAC-D285-49C4-965D-FCD5B05154BE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570DAC-D285-49C4-965D-FCD5B05154BE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570DAC-D285-49C4-965D-FCD5B05154BE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570DAC-D285-49C4-965D-FCD5B05154BE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570DAC-D285-49C4-965D-FCD5B05154BE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570DAC-D285-49C4-965D-FCD5B05154BE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570DAC-D285-49C4-965D-FCD5B05154BE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570DAC-D285-49C4-965D-FCD5B05154BE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570DAC-D285-49C4-965D-FCD5B05154BE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570DAC-D285-49C4-965D-FCD5B05154BE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420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742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0907C055-829F-4C0E-9751-71E18648F8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24DE35-1F52-4821-9039-2D96E7C226C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E9F30-F1E4-4DCA-AE1F-B40BC6F86D4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\\192.168.1.155\share\PPT\PPT素材包\矩形框\矩形框3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600" y="104775"/>
            <a:ext cx="8813800" cy="675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E8D1B7-22B3-4AD5-8402-D92FF0938ED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F97AD-BFCC-4E36-9A72-2DCB5A8751D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F74619-05CE-4C23-9FF6-5FD85B8665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15BED-38CD-439C-B339-7525EC14A1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FE956-7EFA-4E5C-B69D-DF773F41251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34013-56C4-4610-98DF-095AA57F846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AEF05B-8832-494D-AA45-86A3B63F53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4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5.jpe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9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slide" Target="slide6.xml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1981200"/>
            <a:ext cx="7231063" cy="9144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defRPr/>
            </a:pPr>
            <a:r>
              <a:rPr lang="zh-CN" altLang="en-US" sz="880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物质的分类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1905000" y="3810000"/>
            <a:ext cx="5410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44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第一课时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66800" y="838200"/>
            <a:ext cx="7086600" cy="762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spcBef>
                <a:spcPct val="50000"/>
              </a:spcBef>
            </a:pPr>
            <a:r>
              <a:rPr kumimoji="1" lang="zh-CN" altLang="en-US" smtClean="0">
                <a:solidFill>
                  <a:schemeClr val="hlink"/>
                </a:solidFill>
                <a:ea typeface="华文行楷" pitchFamily="2" charset="-122"/>
              </a:rPr>
              <a:t>化学物质分类的方法</a:t>
            </a:r>
          </a:p>
        </p:txBody>
      </p:sp>
      <p:pic>
        <p:nvPicPr>
          <p:cNvPr id="12293" name="Picture 5" descr="2-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188" y="2828925"/>
            <a:ext cx="3681412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 descr="2-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5213" y="2841625"/>
            <a:ext cx="3430587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066800" y="2057400"/>
            <a:ext cx="2438400" cy="519113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>
                <a:solidFill>
                  <a:schemeClr val="hlink"/>
                </a:solidFill>
                <a:latin typeface="Times New Roman" pitchFamily="18" charset="0"/>
                <a:ea typeface="黑体" pitchFamily="2" charset="-122"/>
              </a:rPr>
              <a:t>交叉分类法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5486400" y="2057400"/>
            <a:ext cx="2438400" cy="519113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>
                <a:solidFill>
                  <a:schemeClr val="hlink"/>
                </a:solidFill>
                <a:latin typeface="Times New Roman" pitchFamily="18" charset="0"/>
                <a:ea typeface="黑体" pitchFamily="2" charset="-122"/>
              </a:rPr>
              <a:t>树状分类法</a:t>
            </a:r>
          </a:p>
        </p:txBody>
      </p:sp>
      <p:pic>
        <p:nvPicPr>
          <p:cNvPr id="8" name="图片 7" descr="返回按钮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24800" y="57150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22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362200" y="685800"/>
            <a:ext cx="4487863" cy="10668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zh-CN" altLang="en-US" sz="4800" smtClean="0">
                <a:solidFill>
                  <a:schemeClr val="hlink"/>
                </a:solidFill>
                <a:ea typeface="华文行楷" pitchFamily="2" charset="-122"/>
              </a:rPr>
              <a:t>化学反应类型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501650" y="1884363"/>
            <a:ext cx="1676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8000"/>
              </a:buClr>
            </a:pPr>
            <a:r>
              <a:rPr lang="zh-CN" altLang="en-US" sz="3600" b="1">
                <a:solidFill>
                  <a:schemeClr val="tx2"/>
                </a:solidFill>
              </a:rPr>
              <a:t>变化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752600" y="1600200"/>
            <a:ext cx="2514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物理变化</a:t>
            </a:r>
            <a:r>
              <a:rPr lang="en-US" altLang="zh-CN" b="1"/>
              <a:t>——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752600" y="2286000"/>
            <a:ext cx="2438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化学变化</a:t>
            </a:r>
            <a:r>
              <a:rPr lang="en-US" altLang="zh-CN" b="1"/>
              <a:t>——</a:t>
            </a:r>
            <a:endParaRPr lang="en-US" altLang="zh-CN" sz="2600" b="1"/>
          </a:p>
        </p:txBody>
      </p:sp>
      <p:sp>
        <p:nvSpPr>
          <p:cNvPr id="20487" name="AutoShape 7"/>
          <p:cNvSpPr>
            <a:spLocks/>
          </p:cNvSpPr>
          <p:nvPr/>
        </p:nvSpPr>
        <p:spPr bwMode="auto">
          <a:xfrm>
            <a:off x="1600200" y="1774825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2895600" y="3048000"/>
            <a:ext cx="762000" cy="308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chemeClr val="tx2"/>
                </a:solidFill>
              </a:rPr>
              <a:t>化学反应的类型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4114800" y="2971800"/>
            <a:ext cx="3429000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分解反应 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化合反应 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置换反应 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复分解反应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氧化还原反应 </a:t>
            </a:r>
          </a:p>
          <a:p>
            <a:pPr>
              <a:spcBef>
                <a:spcPct val="50000"/>
              </a:spcBef>
            </a:pPr>
            <a:r>
              <a:rPr lang="zh-CN" altLang="en-US" sz="2400" b="1"/>
              <a:t>离子反应</a:t>
            </a:r>
          </a:p>
        </p:txBody>
      </p:sp>
      <p:sp>
        <p:nvSpPr>
          <p:cNvPr id="20492" name="AutoShape 12"/>
          <p:cNvSpPr>
            <a:spLocks/>
          </p:cNvSpPr>
          <p:nvPr/>
        </p:nvSpPr>
        <p:spPr bwMode="auto">
          <a:xfrm>
            <a:off x="3657600" y="3200400"/>
            <a:ext cx="228600" cy="2819400"/>
          </a:xfrm>
          <a:prstGeom prst="leftBrace">
            <a:avLst>
              <a:gd name="adj1" fmla="val 10277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3886200" y="1600200"/>
            <a:ext cx="426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没有生成其他物质的变化</a:t>
            </a: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3886200" y="2362200"/>
            <a:ext cx="510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物质变化时生成了其他物质的变化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/>
      <p:bldP spid="20485" grpId="0"/>
      <p:bldP spid="20486" grpId="0"/>
      <p:bldP spid="20487" grpId="0" animBg="1"/>
      <p:bldP spid="20488" grpId="0"/>
      <p:bldP spid="20490" grpId="0"/>
      <p:bldP spid="20492" grpId="0" animBg="1"/>
      <p:bldP spid="20495" grpId="0"/>
      <p:bldP spid="204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429000" y="838200"/>
            <a:ext cx="2438400" cy="1219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zh-CN" altLang="en-US" sz="4800" smtClean="0">
                <a:solidFill>
                  <a:schemeClr val="hlink"/>
                </a:solidFill>
                <a:ea typeface="华文行楷" pitchFamily="2" charset="-122"/>
              </a:rPr>
              <a:t>讨论</a:t>
            </a:r>
          </a:p>
        </p:txBody>
      </p:sp>
      <p:sp>
        <p:nvSpPr>
          <p:cNvPr id="23555" name="Text Box 4"/>
          <p:cNvSpPr txBox="1">
            <a:spLocks noChangeArrowheads="1"/>
          </p:cNvSpPr>
          <p:nvPr/>
        </p:nvSpPr>
        <p:spPr bwMode="auto">
          <a:xfrm>
            <a:off x="1143000" y="2590800"/>
            <a:ext cx="72390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u"/>
            </a:pPr>
            <a:r>
              <a:rPr lang="en-US" altLang="zh-CN" sz="3600" b="1"/>
              <a:t>  </a:t>
            </a:r>
            <a:r>
              <a:rPr lang="zh-CN" altLang="en-US" sz="3600" b="1"/>
              <a:t>若要到实验室取一支试管和一</a:t>
            </a:r>
          </a:p>
          <a:p>
            <a:pPr algn="just">
              <a:spcBef>
                <a:spcPct val="50000"/>
              </a:spcBef>
              <a:buClr>
                <a:schemeClr val="tx2"/>
              </a:buClr>
              <a:buFont typeface="Wingdings" pitchFamily="2" charset="2"/>
              <a:buNone/>
            </a:pPr>
            <a:r>
              <a:rPr lang="zh-CN" altLang="en-US" sz="3600" b="1"/>
              <a:t>    瓶</a:t>
            </a:r>
            <a:r>
              <a:rPr lang="en-US" altLang="zh-CN" sz="3600" b="1"/>
              <a:t>NaOH</a:t>
            </a:r>
            <a:r>
              <a:rPr lang="zh-CN" altLang="en-US" sz="3600" b="1"/>
              <a:t>溶液，怎样取最快？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2"/>
          <p:cNvSpPr>
            <a:spLocks/>
          </p:cNvSpPr>
          <p:nvPr/>
        </p:nvSpPr>
        <p:spPr bwMode="auto">
          <a:xfrm>
            <a:off x="1676400" y="1752600"/>
            <a:ext cx="304800" cy="4114800"/>
          </a:xfrm>
          <a:prstGeom prst="leftBrace">
            <a:avLst>
              <a:gd name="adj1" fmla="val 10275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057400" y="1600200"/>
            <a:ext cx="5410200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/>
              <a:t>爆炸品 </a:t>
            </a:r>
            <a:endParaRPr lang="en-US" altLang="zh-CN" sz="2400" b="1"/>
          </a:p>
          <a:p>
            <a:pPr>
              <a:spcBef>
                <a:spcPct val="50000"/>
              </a:spcBef>
            </a:pPr>
            <a:r>
              <a:rPr lang="zh-CN" altLang="en-US" sz="2400" b="1"/>
              <a:t>压缩气体和液化气体</a:t>
            </a:r>
            <a:endParaRPr lang="en-US" altLang="zh-CN" sz="2400" b="1"/>
          </a:p>
          <a:p>
            <a:pPr>
              <a:spcBef>
                <a:spcPct val="50000"/>
              </a:spcBef>
            </a:pPr>
            <a:r>
              <a:rPr lang="zh-CN" altLang="en-US" sz="2400" b="1"/>
              <a:t>易燃液体</a:t>
            </a:r>
            <a:endParaRPr lang="en-US" altLang="zh-CN" sz="2400" b="1"/>
          </a:p>
          <a:p>
            <a:pPr>
              <a:spcBef>
                <a:spcPct val="50000"/>
              </a:spcBef>
            </a:pPr>
            <a:r>
              <a:rPr lang="zh-CN" altLang="en-US" sz="2400" b="1"/>
              <a:t>易燃固体、自燃物品和遇湿易燃物品</a:t>
            </a:r>
            <a:endParaRPr lang="en-US" altLang="zh-CN" sz="2400" b="1"/>
          </a:p>
          <a:p>
            <a:pPr>
              <a:spcBef>
                <a:spcPct val="50000"/>
              </a:spcBef>
            </a:pPr>
            <a:r>
              <a:rPr lang="zh-CN" altLang="en-US" sz="2400" b="1"/>
              <a:t>氧化剂和有机过氧化物</a:t>
            </a:r>
            <a:endParaRPr lang="en-US" altLang="zh-CN" sz="2400" b="1"/>
          </a:p>
          <a:p>
            <a:pPr>
              <a:spcBef>
                <a:spcPct val="50000"/>
              </a:spcBef>
            </a:pPr>
            <a:r>
              <a:rPr lang="zh-CN" altLang="en-US" sz="2400" b="1"/>
              <a:t>毒害品</a:t>
            </a:r>
            <a:endParaRPr lang="en-US" altLang="zh-CN" sz="2400" b="1"/>
          </a:p>
          <a:p>
            <a:pPr>
              <a:spcBef>
                <a:spcPct val="50000"/>
              </a:spcBef>
            </a:pPr>
            <a:r>
              <a:rPr lang="zh-CN" altLang="en-US" sz="2400" b="1"/>
              <a:t>放射性物品</a:t>
            </a:r>
            <a:endParaRPr lang="en-US" altLang="zh-CN" sz="2400" b="1"/>
          </a:p>
          <a:p>
            <a:pPr>
              <a:spcBef>
                <a:spcPct val="50000"/>
              </a:spcBef>
            </a:pPr>
            <a:r>
              <a:rPr lang="zh-CN" altLang="en-US" sz="2400" b="1"/>
              <a:t>腐蚀品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 bwMode="auto">
          <a:xfrm>
            <a:off x="1274763" y="0"/>
            <a:ext cx="7793037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spcBef>
                <a:spcPct val="50000"/>
              </a:spcBef>
              <a:defRPr/>
            </a:pPr>
            <a:r>
              <a:rPr lang="zh-CN" altLang="en-US" sz="4400" b="1" kern="0" dirty="0">
                <a:solidFill>
                  <a:schemeClr val="folHlink"/>
                </a:solidFill>
                <a:latin typeface="+mj-lt"/>
                <a:ea typeface="+mj-ea"/>
                <a:cs typeface="+mj-cs"/>
              </a:rPr>
              <a:t>常用危险化学品的分类</a:t>
            </a:r>
          </a:p>
        </p:txBody>
      </p:sp>
      <p:pic>
        <p:nvPicPr>
          <p:cNvPr id="9" name="图片 8" descr="返回按钮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24800" y="57150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 idx="4294967295"/>
          </p:nvPr>
        </p:nvSpPr>
        <p:spPr bwMode="auto">
          <a:xfrm>
            <a:off x="1427163" y="671513"/>
            <a:ext cx="7793037" cy="14620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b="1" smtClean="0">
                <a:solidFill>
                  <a:schemeClr val="folHlink"/>
                </a:solidFill>
              </a:rPr>
              <a:t>常用危险化学品的标志</a:t>
            </a:r>
          </a:p>
        </p:txBody>
      </p:sp>
      <p:pic>
        <p:nvPicPr>
          <p:cNvPr id="25603" name="内容占位符 3" descr="危险品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600200"/>
            <a:ext cx="5638800" cy="4572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5" name="图片 4" descr="返回按钮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24800" y="57150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05200" y="990600"/>
            <a:ext cx="2133600" cy="1107996"/>
          </a:xfrm>
          <a:prstGeom prst="rect">
            <a:avLst/>
          </a:prstGeom>
          <a:effectLst>
            <a:innerShdw dist="50800" dir="8100000">
              <a:prstClr val="black">
                <a:alpha val="47000"/>
              </a:prstClr>
            </a:innerShdw>
          </a:effec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zh-CN" altLang="en-US" sz="6600" kern="1200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行楷" pitchFamily="2" charset="-122"/>
                <a:ea typeface="华文行楷" pitchFamily="2" charset="-122"/>
                <a:cs typeface="+mn-cs"/>
              </a:rPr>
              <a:t>分类</a:t>
            </a: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3429000" y="3886200"/>
            <a:ext cx="4724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spcBef>
                <a:spcPct val="5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altLang="zh-CN" sz="4000" b="1"/>
              <a:t>  </a:t>
            </a:r>
            <a:r>
              <a:rPr lang="zh-CN" altLang="en-US" sz="4000" b="1">
                <a:hlinkClick r:id="rId3" action="ppaction://hlinksldjump"/>
              </a:rPr>
              <a:t>分类方法</a:t>
            </a:r>
            <a:endParaRPr lang="zh-CN" altLang="en-US" sz="4000" b="1"/>
          </a:p>
        </p:txBody>
      </p:sp>
      <p:sp>
        <p:nvSpPr>
          <p:cNvPr id="13316" name="Text Box 8"/>
          <p:cNvSpPr txBox="1">
            <a:spLocks noChangeArrowheads="1"/>
          </p:cNvSpPr>
          <p:nvPr/>
        </p:nvSpPr>
        <p:spPr bwMode="auto">
          <a:xfrm>
            <a:off x="2057400" y="2514600"/>
            <a:ext cx="3733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altLang="zh-CN" sz="4000" b="1"/>
              <a:t>  </a:t>
            </a:r>
            <a:r>
              <a:rPr lang="zh-CN" altLang="en-US" sz="4000" b="1">
                <a:hlinkClick r:id="rId4" action="ppaction://hlinksldjump"/>
              </a:rPr>
              <a:t>分类标准</a:t>
            </a:r>
            <a:endParaRPr lang="zh-CN" altLang="en-US" sz="40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3352800" y="609600"/>
            <a:ext cx="2438400" cy="990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chemeClr val="hlink"/>
                </a:solidFill>
                <a:ea typeface="华文行楷" pitchFamily="2" charset="-122"/>
              </a:rPr>
              <a:t>分类标准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2133600"/>
            <a:ext cx="1066800" cy="2667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zh-CN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5400" smtClean="0">
                <a:solidFill>
                  <a:schemeClr val="tx2"/>
                </a:solidFill>
                <a:ea typeface="华文行楷" pitchFamily="2" charset="-122"/>
              </a:rPr>
              <a:t>标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zh-CN" altLang="en-US" sz="5400" smtClean="0">
                <a:solidFill>
                  <a:schemeClr val="tx2"/>
                </a:solidFill>
                <a:ea typeface="华文行楷" pitchFamily="2" charset="-122"/>
              </a:rPr>
              <a:t>准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286000" y="1549400"/>
            <a:ext cx="1828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Arial" charset="0"/>
              </a:rPr>
              <a:t>性别</a:t>
            </a:r>
            <a:r>
              <a:rPr lang="en-US" altLang="zh-CN" sz="3200" b="1">
                <a:solidFill>
                  <a:schemeClr val="tx2"/>
                </a:solidFill>
                <a:latin typeface="Arial" charset="0"/>
              </a:rPr>
              <a:t>—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286000" y="3149600"/>
            <a:ext cx="1905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Arial" charset="0"/>
              </a:rPr>
              <a:t>职业</a:t>
            </a:r>
            <a:r>
              <a:rPr lang="en-US" altLang="zh-CN" sz="3200" b="1">
                <a:solidFill>
                  <a:schemeClr val="tx2"/>
                </a:solidFill>
                <a:latin typeface="Arial" charset="0"/>
              </a:rPr>
              <a:t>—</a:t>
            </a:r>
          </a:p>
        </p:txBody>
      </p:sp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2286000" y="2311400"/>
            <a:ext cx="1600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Arial" charset="0"/>
              </a:rPr>
              <a:t>年龄</a:t>
            </a:r>
            <a:r>
              <a:rPr lang="en-US" altLang="zh-CN" sz="2400" b="1">
                <a:solidFill>
                  <a:schemeClr val="tx2"/>
                </a:solidFill>
              </a:rPr>
              <a:t>—</a:t>
            </a:r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2286000" y="3911600"/>
            <a:ext cx="2057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Arial" charset="0"/>
              </a:rPr>
              <a:t>姓名</a:t>
            </a:r>
            <a:r>
              <a:rPr lang="en-US" altLang="zh-CN" sz="3200" b="1">
                <a:solidFill>
                  <a:schemeClr val="tx2"/>
                </a:solidFill>
                <a:latin typeface="Arial" charset="0"/>
              </a:rPr>
              <a:t>—</a:t>
            </a: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3657600" y="1524000"/>
            <a:ext cx="2743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Arial" charset="0"/>
              </a:rPr>
              <a:t>男       女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3657600" y="2387600"/>
            <a:ext cx="2362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Arial" charset="0"/>
              </a:rPr>
              <a:t>老      少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657600" y="3149600"/>
            <a:ext cx="4876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Arial" charset="0"/>
              </a:rPr>
              <a:t>军人   教师    学生  ．．．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3657600" y="3911600"/>
            <a:ext cx="3581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Arial" charset="0"/>
              </a:rPr>
              <a:t>姓   ＋    名</a:t>
            </a: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1828800" y="5410200"/>
            <a:ext cx="5562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0066"/>
                </a:solidFill>
                <a:latin typeface="Arial" charset="0"/>
                <a:ea typeface="华文行楷" pitchFamily="2" charset="-122"/>
              </a:rPr>
              <a:t>标准不同，有不同的分类方法</a:t>
            </a:r>
          </a:p>
        </p:txBody>
      </p:sp>
      <p:sp>
        <p:nvSpPr>
          <p:cNvPr id="14349" name="AutoShape 17"/>
          <p:cNvSpPr>
            <a:spLocks/>
          </p:cNvSpPr>
          <p:nvPr/>
        </p:nvSpPr>
        <p:spPr bwMode="auto">
          <a:xfrm>
            <a:off x="1600200" y="1752600"/>
            <a:ext cx="457200" cy="3276600"/>
          </a:xfrm>
          <a:prstGeom prst="leftBrace">
            <a:avLst>
              <a:gd name="adj1" fmla="val 597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2133600" y="4724400"/>
            <a:ext cx="2667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hlink"/>
                </a:solidFill>
                <a:latin typeface="Arial" charset="0"/>
              </a:rPr>
              <a:t>（  </a:t>
            </a:r>
            <a:r>
              <a:rPr lang="en-US" altLang="zh-CN" sz="3200" b="1">
                <a:solidFill>
                  <a:schemeClr val="hlink"/>
                </a:solidFill>
                <a:latin typeface="Arial" charset="0"/>
              </a:rPr>
              <a:t>?  </a:t>
            </a:r>
            <a:r>
              <a:rPr lang="zh-CN" altLang="en-US" sz="3200" b="1">
                <a:solidFill>
                  <a:schemeClr val="hlink"/>
                </a:solidFill>
                <a:latin typeface="Arial" charset="0"/>
              </a:rPr>
              <a:t>）</a:t>
            </a:r>
            <a:r>
              <a:rPr lang="en-US" altLang="zh-CN" sz="3200" b="1">
                <a:solidFill>
                  <a:schemeClr val="hlink"/>
                </a:solidFill>
                <a:latin typeface="Arial" charset="0"/>
              </a:rPr>
              <a:t>—</a:t>
            </a: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3886200" y="4724400"/>
            <a:ext cx="36576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</a:rPr>
              <a:t>“好人     坏人”</a:t>
            </a:r>
          </a:p>
        </p:txBody>
      </p:sp>
      <p:pic>
        <p:nvPicPr>
          <p:cNvPr id="17" name="图片 16" descr="返回按钮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24800" y="56388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200" grpId="0"/>
      <p:bldP spid="8202" grpId="0"/>
      <p:bldP spid="8203" grpId="0"/>
      <p:bldP spid="8204" grpId="0"/>
      <p:bldP spid="8205" grpId="0"/>
      <p:bldP spid="8206" grpId="0"/>
      <p:bldP spid="8207" grpId="0"/>
      <p:bldP spid="8208" grpId="0"/>
      <p:bldP spid="8212" grpId="0"/>
      <p:bldP spid="82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57463" y="609600"/>
            <a:ext cx="4030662" cy="990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zh-CN" altLang="en-US" smtClean="0">
                <a:solidFill>
                  <a:schemeClr val="hlink"/>
                </a:solidFill>
                <a:ea typeface="华文行楷" pitchFamily="2" charset="-122"/>
              </a:rPr>
              <a:t>分类的方法</a:t>
            </a:r>
          </a:p>
        </p:txBody>
      </p:sp>
      <p:pic>
        <p:nvPicPr>
          <p:cNvPr id="15363" name="Picture 4" descr="2-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600200"/>
            <a:ext cx="2133600" cy="12954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3200400" y="1905000"/>
            <a:ext cx="502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8000"/>
              </a:buClr>
              <a:buFont typeface="Wingdings" pitchFamily="2" charset="2"/>
              <a:buChar char="n"/>
            </a:pPr>
            <a:r>
              <a:rPr lang="en-US" altLang="zh-CN" sz="3200" b="1">
                <a:solidFill>
                  <a:schemeClr val="folHlink"/>
                </a:solidFill>
              </a:rPr>
              <a:t> </a:t>
            </a:r>
            <a:r>
              <a:rPr lang="zh-CN" altLang="en-US" sz="3200" b="1">
                <a:solidFill>
                  <a:schemeClr val="folHlink"/>
                </a:solidFill>
                <a:hlinkClick r:id="rId4" action="ppaction://hlinksldjump"/>
              </a:rPr>
              <a:t>图书馆的图书分类方法</a:t>
            </a:r>
            <a:endParaRPr lang="zh-CN" altLang="en-US" sz="3200" b="1">
              <a:solidFill>
                <a:schemeClr val="folHlink"/>
              </a:solidFill>
            </a:endParaRPr>
          </a:p>
        </p:txBody>
      </p:sp>
      <p:sp>
        <p:nvSpPr>
          <p:cNvPr id="15365" name="Text Box 6"/>
          <p:cNvSpPr txBox="1">
            <a:spLocks noChangeArrowheads="1"/>
          </p:cNvSpPr>
          <p:nvPr/>
        </p:nvSpPr>
        <p:spPr bwMode="auto">
          <a:xfrm>
            <a:off x="4114800" y="3581400"/>
            <a:ext cx="3962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8000"/>
              </a:buClr>
              <a:buFont typeface="Wingdings" pitchFamily="2" charset="2"/>
              <a:buChar char="n"/>
            </a:pPr>
            <a:r>
              <a:rPr lang="en-US" altLang="zh-CN" sz="3200" b="1">
                <a:solidFill>
                  <a:schemeClr val="folHlink"/>
                </a:solidFill>
              </a:rPr>
              <a:t> </a:t>
            </a:r>
            <a:r>
              <a:rPr lang="zh-CN" altLang="en-US" b="1">
                <a:solidFill>
                  <a:schemeClr val="folHlink"/>
                </a:solidFill>
                <a:hlinkClick r:id="rId5" action="ppaction://hlinksldjump"/>
              </a:rPr>
              <a:t>化学物质的分类</a:t>
            </a:r>
            <a:endParaRPr lang="zh-CN" altLang="en-US" b="1">
              <a:solidFill>
                <a:schemeClr val="folHlink"/>
              </a:solidFill>
            </a:endParaRPr>
          </a:p>
        </p:txBody>
      </p:sp>
      <p:pic>
        <p:nvPicPr>
          <p:cNvPr id="15366" name="Picture 11" descr="3-10"/>
          <p:cNvPicPr>
            <a:picLocks noChangeAspect="1" noChangeArrowheads="1"/>
          </p:cNvPicPr>
          <p:nvPr/>
        </p:nvPicPr>
        <p:blipFill>
          <a:blip r:embed="rId6" cstate="print"/>
          <a:srcRect l="5144" t="5304" r="6993" b="8713"/>
          <a:stretch>
            <a:fillRect/>
          </a:stretch>
        </p:blipFill>
        <p:spPr bwMode="auto">
          <a:xfrm>
            <a:off x="2733675" y="4464050"/>
            <a:ext cx="1984375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12" descr="硅单质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93825" y="2971800"/>
            <a:ext cx="1882775" cy="141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Text Box 13"/>
          <p:cNvSpPr txBox="1">
            <a:spLocks noChangeArrowheads="1"/>
          </p:cNvSpPr>
          <p:nvPr/>
        </p:nvSpPr>
        <p:spPr bwMode="auto">
          <a:xfrm>
            <a:off x="5715000" y="4800600"/>
            <a:ext cx="190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5369" name="Text Box 15"/>
          <p:cNvSpPr txBox="1">
            <a:spLocks noChangeArrowheads="1"/>
          </p:cNvSpPr>
          <p:nvPr/>
        </p:nvSpPr>
        <p:spPr bwMode="auto">
          <a:xfrm>
            <a:off x="4876800" y="4953000"/>
            <a:ext cx="3733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8000"/>
              </a:buClr>
              <a:buFont typeface="Wingdings" pitchFamily="2" charset="2"/>
              <a:buChar char="n"/>
            </a:pPr>
            <a:r>
              <a:rPr lang="zh-CN" altLang="en-US" b="1">
                <a:hlinkClick r:id="rId8" action="ppaction://hlinksldjump"/>
              </a:rPr>
              <a:t>化学反应类型的分类</a:t>
            </a:r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7"/>
          <p:cNvSpPr txBox="1">
            <a:spLocks noChangeArrowheads="1"/>
          </p:cNvSpPr>
          <p:nvPr/>
        </p:nvSpPr>
        <p:spPr bwMode="auto">
          <a:xfrm>
            <a:off x="500063" y="1309688"/>
            <a:ext cx="8077200" cy="486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200" b="1"/>
              <a:t>       </a:t>
            </a:r>
            <a:r>
              <a:rPr lang="zh-CN" altLang="en-US" sz="2200" b="1">
                <a:solidFill>
                  <a:schemeClr val="tx2"/>
                </a:solidFill>
              </a:rPr>
              <a:t>中图分类号</a:t>
            </a:r>
            <a:r>
              <a:rPr lang="en-US" altLang="zh-CN" sz="2200" b="1">
                <a:solidFill>
                  <a:schemeClr val="tx2"/>
                </a:solidFill>
              </a:rPr>
              <a:t>——</a:t>
            </a:r>
            <a:r>
              <a:rPr lang="zh-CN" altLang="en-US" sz="2200" b="1">
                <a:solidFill>
                  <a:schemeClr val="tx2"/>
                </a:solidFill>
              </a:rPr>
              <a:t>是指采用</a:t>
            </a:r>
            <a:r>
              <a:rPr lang="en-US" altLang="zh-CN" sz="2200" b="1">
                <a:solidFill>
                  <a:schemeClr val="tx2"/>
                </a:solidFill>
              </a:rPr>
              <a:t>《</a:t>
            </a:r>
            <a:r>
              <a:rPr lang="zh-CN" altLang="en-US" sz="2200" b="1">
                <a:solidFill>
                  <a:schemeClr val="tx2"/>
                </a:solidFill>
              </a:rPr>
              <a:t>中国图书馆分类法</a:t>
            </a:r>
            <a:r>
              <a:rPr lang="en-US" altLang="zh-CN" sz="2200" b="1">
                <a:solidFill>
                  <a:schemeClr val="tx2"/>
                </a:solidFill>
              </a:rPr>
              <a:t>》</a:t>
            </a:r>
            <a:r>
              <a:rPr lang="zh-CN" altLang="en-US" sz="2200" b="1">
                <a:solidFill>
                  <a:schemeClr val="tx2"/>
                </a:solidFill>
              </a:rPr>
              <a:t>对科技文献进行主题分析，并依照文献内容的学科属性和特征，分门别类地组织文献，所获取的分类代号。</a:t>
            </a:r>
            <a:r>
              <a:rPr lang="en-US" altLang="zh-CN" sz="2200" b="1">
                <a:solidFill>
                  <a:schemeClr val="tx2"/>
                </a:solidFill>
              </a:rPr>
              <a:t>《</a:t>
            </a:r>
            <a:r>
              <a:rPr lang="zh-CN" altLang="en-US" sz="2200" b="1">
                <a:solidFill>
                  <a:schemeClr val="tx2"/>
                </a:solidFill>
              </a:rPr>
              <a:t>中图法</a:t>
            </a:r>
            <a:r>
              <a:rPr lang="en-US" altLang="zh-CN" sz="2200" b="1">
                <a:solidFill>
                  <a:schemeClr val="tx2"/>
                </a:solidFill>
              </a:rPr>
              <a:t>》</a:t>
            </a:r>
            <a:r>
              <a:rPr lang="zh-CN" altLang="en-US" sz="2200" b="1">
                <a:solidFill>
                  <a:schemeClr val="tx2"/>
                </a:solidFill>
              </a:rPr>
              <a:t>共分</a:t>
            </a:r>
            <a:r>
              <a:rPr lang="en-US" altLang="zh-CN" sz="2200" b="1">
                <a:solidFill>
                  <a:schemeClr val="tx2"/>
                </a:solidFill>
              </a:rPr>
              <a:t>5</a:t>
            </a:r>
            <a:r>
              <a:rPr lang="zh-CN" altLang="en-US" sz="2200" b="1">
                <a:solidFill>
                  <a:schemeClr val="tx2"/>
                </a:solidFill>
              </a:rPr>
              <a:t>个基本部类、</a:t>
            </a:r>
            <a:r>
              <a:rPr lang="en-US" altLang="zh-CN" sz="2200" b="1">
                <a:solidFill>
                  <a:schemeClr val="tx2"/>
                </a:solidFill>
              </a:rPr>
              <a:t>22</a:t>
            </a:r>
            <a:r>
              <a:rPr lang="zh-CN" altLang="en-US" sz="2200" b="1">
                <a:solidFill>
                  <a:schemeClr val="tx2"/>
                </a:solidFill>
              </a:rPr>
              <a:t>个大类。采用汉语拼音字母与阿拉伯数字相结合的混合号码，用一个字母代表一个大类，以字母顺序反映大类的次序，在字母后用数字作标记。为适应工业技术发展及该类文献的分类，对工业技术二级类目，采用双字母。类目名称如下：</a:t>
            </a:r>
            <a:endParaRPr lang="en-US" altLang="zh-CN" sz="2200" b="1">
              <a:solidFill>
                <a:schemeClr val="tx2"/>
              </a:solidFill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A </a:t>
            </a:r>
            <a:r>
              <a:rPr lang="zh-CN" altLang="en-US" sz="2000" b="1">
                <a:solidFill>
                  <a:srgbClr val="008000"/>
                </a:solidFill>
              </a:rPr>
              <a:t>马克思主义、列宁主义、毛泽东思想</a:t>
            </a:r>
            <a:r>
              <a:rPr lang="zh-CN" altLang="en-US" sz="2000" b="1">
                <a:solidFill>
                  <a:schemeClr val="hlink"/>
                </a:solidFill>
              </a:rPr>
              <a:t></a:t>
            </a:r>
            <a:r>
              <a:rPr lang="en-US" altLang="zh-CN" sz="2000" b="1">
                <a:solidFill>
                  <a:schemeClr val="hlink"/>
                </a:solidFill>
              </a:rPr>
              <a:t>B </a:t>
            </a:r>
            <a:r>
              <a:rPr lang="zh-CN" altLang="en-US" sz="2000" b="1">
                <a:solidFill>
                  <a:schemeClr val="hlink"/>
                </a:solidFill>
              </a:rPr>
              <a:t>哲学  </a:t>
            </a:r>
            <a:r>
              <a:rPr lang="en-US" altLang="zh-CN" sz="2000" b="1">
                <a:solidFill>
                  <a:schemeClr val="hlink"/>
                </a:solidFill>
              </a:rPr>
              <a:t>C </a:t>
            </a:r>
            <a:r>
              <a:rPr lang="zh-CN" altLang="en-US" sz="2000" b="1">
                <a:solidFill>
                  <a:schemeClr val="hlink"/>
                </a:solidFill>
              </a:rPr>
              <a:t>社会科学总论  </a:t>
            </a:r>
          </a:p>
          <a:p>
            <a:pPr algn="just"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D </a:t>
            </a:r>
            <a:r>
              <a:rPr lang="zh-CN" altLang="en-US" sz="2000" b="1">
                <a:solidFill>
                  <a:schemeClr val="hlink"/>
                </a:solidFill>
              </a:rPr>
              <a:t>政治、法律   </a:t>
            </a:r>
            <a:r>
              <a:rPr lang="en-US" altLang="zh-CN" sz="2000" b="1">
                <a:solidFill>
                  <a:schemeClr val="hlink"/>
                </a:solidFill>
              </a:rPr>
              <a:t>N </a:t>
            </a:r>
            <a:r>
              <a:rPr lang="zh-CN" altLang="en-US" sz="2000" b="1">
                <a:solidFill>
                  <a:schemeClr val="hlink"/>
                </a:solidFill>
              </a:rPr>
              <a:t>自然科学总论</a:t>
            </a:r>
            <a:r>
              <a:rPr lang="en-US" altLang="zh-CN" sz="2000" b="1">
                <a:solidFill>
                  <a:schemeClr val="hlink"/>
                </a:solidFill>
              </a:rPr>
              <a:t>O </a:t>
            </a:r>
            <a:r>
              <a:rPr lang="zh-CN" altLang="en-US" sz="2000" b="1">
                <a:solidFill>
                  <a:schemeClr val="hlink"/>
                </a:solidFill>
              </a:rPr>
              <a:t>数理科学和化学   </a:t>
            </a:r>
            <a:r>
              <a:rPr lang="en-US" altLang="zh-CN" sz="2000" b="1">
                <a:solidFill>
                  <a:schemeClr val="hlink"/>
                </a:solidFill>
              </a:rPr>
              <a:t>Q </a:t>
            </a:r>
            <a:r>
              <a:rPr lang="zh-CN" altLang="en-US" sz="2000" b="1">
                <a:solidFill>
                  <a:schemeClr val="hlink"/>
                </a:solidFill>
              </a:rPr>
              <a:t>生物科学</a:t>
            </a:r>
            <a:r>
              <a:rPr lang="zh-CN" altLang="en-US" sz="2400" b="1">
                <a:solidFill>
                  <a:schemeClr val="hlink"/>
                </a:solidFill>
              </a:rPr>
              <a:t> </a:t>
            </a:r>
            <a:r>
              <a:rPr lang="zh-CN" altLang="en-US" sz="2000" b="1">
                <a:solidFill>
                  <a:schemeClr val="hlink"/>
                </a:solidFill>
              </a:rPr>
              <a:t></a:t>
            </a:r>
          </a:p>
          <a:p>
            <a:pPr algn="just"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P </a:t>
            </a:r>
            <a:r>
              <a:rPr lang="zh-CN" altLang="en-US" sz="2000" b="1">
                <a:solidFill>
                  <a:schemeClr val="hlink"/>
                </a:solidFill>
              </a:rPr>
              <a:t>天文学、地球科学    </a:t>
            </a:r>
            <a:r>
              <a:rPr lang="en-US" altLang="zh-CN" sz="2000" b="1">
                <a:solidFill>
                  <a:schemeClr val="hlink"/>
                </a:solidFill>
              </a:rPr>
              <a:t>R </a:t>
            </a:r>
            <a:r>
              <a:rPr lang="zh-CN" altLang="en-US" sz="2000" b="1">
                <a:solidFill>
                  <a:schemeClr val="hlink"/>
                </a:solidFill>
              </a:rPr>
              <a:t>医药、卫生   </a:t>
            </a:r>
            <a:r>
              <a:rPr lang="en-US" altLang="zh-CN" sz="2000" b="1">
                <a:solidFill>
                  <a:schemeClr val="hlink"/>
                </a:solidFill>
              </a:rPr>
              <a:t>S </a:t>
            </a:r>
            <a:r>
              <a:rPr lang="zh-CN" altLang="en-US" sz="2000" b="1">
                <a:solidFill>
                  <a:schemeClr val="hlink"/>
                </a:solidFill>
              </a:rPr>
              <a:t>农业科学   </a:t>
            </a:r>
            <a:r>
              <a:rPr lang="en-US" altLang="zh-CN" sz="2000" b="1">
                <a:solidFill>
                  <a:schemeClr val="hlink"/>
                </a:solidFill>
              </a:rPr>
              <a:t>T </a:t>
            </a:r>
            <a:r>
              <a:rPr lang="zh-CN" altLang="en-US" sz="2000" b="1">
                <a:solidFill>
                  <a:schemeClr val="hlink"/>
                </a:solidFill>
              </a:rPr>
              <a:t>工业技术  </a:t>
            </a:r>
          </a:p>
          <a:p>
            <a:pPr algn="just"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U </a:t>
            </a:r>
            <a:r>
              <a:rPr lang="zh-CN" altLang="en-US" sz="2000" b="1">
                <a:solidFill>
                  <a:schemeClr val="hlink"/>
                </a:solidFill>
              </a:rPr>
              <a:t>交通运输     </a:t>
            </a:r>
            <a:r>
              <a:rPr lang="en-US" altLang="zh-CN" sz="2000" b="1">
                <a:solidFill>
                  <a:schemeClr val="hlink"/>
                </a:solidFill>
              </a:rPr>
              <a:t>V </a:t>
            </a:r>
            <a:r>
              <a:rPr lang="zh-CN" altLang="en-US" sz="2000" b="1">
                <a:solidFill>
                  <a:schemeClr val="hlink"/>
                </a:solidFill>
              </a:rPr>
              <a:t>航空、航天     </a:t>
            </a:r>
            <a:r>
              <a:rPr lang="en-US" altLang="zh-CN" sz="2000" b="1">
                <a:solidFill>
                  <a:schemeClr val="hlink"/>
                </a:solidFill>
              </a:rPr>
              <a:t>X </a:t>
            </a:r>
            <a:r>
              <a:rPr lang="zh-CN" altLang="en-US" sz="2000" b="1">
                <a:solidFill>
                  <a:schemeClr val="hlink"/>
                </a:solidFill>
              </a:rPr>
              <a:t>环境科学、劳动保护科学     </a:t>
            </a:r>
            <a:endParaRPr lang="en-US" altLang="zh-CN" sz="2000" b="1">
              <a:solidFill>
                <a:schemeClr val="hlink"/>
              </a:solidFill>
            </a:endParaRPr>
          </a:p>
          <a:p>
            <a:pPr algn="just">
              <a:spcBef>
                <a:spcPct val="50000"/>
              </a:spcBef>
            </a:pPr>
            <a:r>
              <a:rPr lang="en-US" altLang="zh-CN" sz="2000" b="1">
                <a:solidFill>
                  <a:schemeClr val="hlink"/>
                </a:solidFill>
              </a:rPr>
              <a:t>Z </a:t>
            </a:r>
            <a:r>
              <a:rPr lang="zh-CN" altLang="en-US" sz="2000" b="1">
                <a:solidFill>
                  <a:schemeClr val="hlink"/>
                </a:solidFill>
              </a:rPr>
              <a:t>综合性图书 </a:t>
            </a:r>
          </a:p>
        </p:txBody>
      </p:sp>
      <p:sp>
        <p:nvSpPr>
          <p:cNvPr id="16387" name="Text Box 8"/>
          <p:cNvSpPr txBox="1">
            <a:spLocks noChangeArrowheads="1"/>
          </p:cNvSpPr>
          <p:nvPr/>
        </p:nvSpPr>
        <p:spPr bwMode="auto">
          <a:xfrm>
            <a:off x="1600200" y="609600"/>
            <a:ext cx="6019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16388" name="Text Box 9"/>
          <p:cNvSpPr txBox="1">
            <a:spLocks noChangeArrowheads="1"/>
          </p:cNvSpPr>
          <p:nvPr/>
        </p:nvSpPr>
        <p:spPr bwMode="auto">
          <a:xfrm>
            <a:off x="1143000" y="573088"/>
            <a:ext cx="6858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>
                <a:solidFill>
                  <a:schemeClr val="hlink"/>
                </a:solidFill>
                <a:ea typeface="华文行楷" pitchFamily="2" charset="-122"/>
              </a:rPr>
              <a:t>图书馆的图书分类方法</a:t>
            </a:r>
          </a:p>
        </p:txBody>
      </p:sp>
      <p:pic>
        <p:nvPicPr>
          <p:cNvPr id="6" name="图片 5" descr="返回按钮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24800" y="57150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514600" y="533400"/>
            <a:ext cx="4953000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4800" smtClean="0">
                <a:solidFill>
                  <a:schemeClr val="hlink"/>
                </a:solidFill>
                <a:ea typeface="华文行楷" pitchFamily="2" charset="-122"/>
              </a:rPr>
              <a:t>化学物质的分类</a:t>
            </a:r>
          </a:p>
        </p:txBody>
      </p:sp>
      <p:pic>
        <p:nvPicPr>
          <p:cNvPr id="17411" name="Picture 5" descr="tbjx0175zw_0003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1600200"/>
            <a:ext cx="5319712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9" descr="未命名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73800" y="1765300"/>
            <a:ext cx="1974850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返回按钮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848600" y="6096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438400" y="685800"/>
            <a:ext cx="4030663" cy="762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4800" smtClean="0">
                <a:solidFill>
                  <a:schemeClr val="hlink"/>
                </a:solidFill>
                <a:ea typeface="华文行楷" pitchFamily="2" charset="-122"/>
              </a:rPr>
              <a:t>混合物的分类</a:t>
            </a:r>
          </a:p>
        </p:txBody>
      </p:sp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609600" y="2355850"/>
            <a:ext cx="83820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 b="1"/>
              <a:t>      </a:t>
            </a:r>
            <a:r>
              <a:rPr lang="zh-CN" altLang="en-US" sz="4000" b="1"/>
              <a:t>混合物</a:t>
            </a:r>
            <a:endParaRPr lang="zh-CN" altLang="en-US" sz="1800" b="1"/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828800" y="3352800"/>
            <a:ext cx="6858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溶液</a:t>
            </a:r>
            <a:r>
              <a:rPr lang="en-US" altLang="zh-CN" b="1"/>
              <a:t>—— </a:t>
            </a:r>
            <a:r>
              <a:rPr lang="zh-CN" altLang="en-US" b="1"/>
              <a:t>食盐水、糖水、硫酸溶液．．．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1905000" y="4495800"/>
            <a:ext cx="4191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胶体溶液   </a:t>
            </a:r>
            <a:r>
              <a:rPr lang="zh-CN" altLang="en-US" b="1">
                <a:solidFill>
                  <a:schemeClr val="hlink"/>
                </a:solidFill>
              </a:rPr>
              <a:t>（下节内容）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1828800" y="1981200"/>
            <a:ext cx="6781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机械混合物</a:t>
            </a:r>
            <a:r>
              <a:rPr lang="en-US" altLang="zh-CN" b="1"/>
              <a:t>——</a:t>
            </a:r>
            <a:r>
              <a:rPr lang="zh-CN" altLang="en-US" b="1"/>
              <a:t>空气、天然水、玻璃、石油．．．</a:t>
            </a:r>
          </a:p>
        </p:txBody>
      </p:sp>
      <p:sp>
        <p:nvSpPr>
          <p:cNvPr id="18439" name="AutoShape 13"/>
          <p:cNvSpPr>
            <a:spLocks/>
          </p:cNvSpPr>
          <p:nvPr/>
        </p:nvSpPr>
        <p:spPr bwMode="auto">
          <a:xfrm>
            <a:off x="1371600" y="2133600"/>
            <a:ext cx="228600" cy="2895600"/>
          </a:xfrm>
          <a:prstGeom prst="leftBrace">
            <a:avLst>
              <a:gd name="adj1" fmla="val 105556"/>
              <a:gd name="adj2" fmla="val 50000"/>
            </a:avLst>
          </a:prstGeom>
          <a:noFill/>
          <a:ln w="508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1" grpId="0"/>
      <p:bldP spid="1127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104900" y="914400"/>
            <a:ext cx="6934200" cy="838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zh-CN" altLang="en-US" sz="4000" smtClean="0">
                <a:solidFill>
                  <a:schemeClr val="hlink"/>
                </a:solidFill>
                <a:latin typeface="华文行楷" pitchFamily="2" charset="-122"/>
                <a:ea typeface="华文行楷" pitchFamily="2" charset="-122"/>
              </a:rPr>
              <a:t>常用危险化学品 的分类和标志</a:t>
            </a:r>
          </a:p>
        </p:txBody>
      </p:sp>
      <p:sp>
        <p:nvSpPr>
          <p:cNvPr id="19459" name="Text Box 6"/>
          <p:cNvSpPr txBox="1">
            <a:spLocks noChangeArrowheads="1"/>
          </p:cNvSpPr>
          <p:nvPr/>
        </p:nvSpPr>
        <p:spPr bwMode="auto">
          <a:xfrm>
            <a:off x="990600" y="2482850"/>
            <a:ext cx="6781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u"/>
            </a:pPr>
            <a:r>
              <a:rPr lang="zh-CN" altLang="en-US" sz="3600" b="1">
                <a:solidFill>
                  <a:schemeClr val="folHlink"/>
                </a:solidFill>
                <a:hlinkClick r:id="rId3" action="ppaction://hlinksldjump"/>
              </a:rPr>
              <a:t>常用危险化学品的分类</a:t>
            </a:r>
            <a:endParaRPr lang="zh-CN" altLang="en-US" sz="3600" b="1">
              <a:solidFill>
                <a:schemeClr val="folHlink"/>
              </a:solidFill>
            </a:endParaRPr>
          </a:p>
        </p:txBody>
      </p:sp>
      <p:sp>
        <p:nvSpPr>
          <p:cNvPr id="19460" name="Text Box 7"/>
          <p:cNvSpPr txBox="1">
            <a:spLocks noChangeArrowheads="1"/>
          </p:cNvSpPr>
          <p:nvPr/>
        </p:nvSpPr>
        <p:spPr bwMode="auto">
          <a:xfrm>
            <a:off x="2438400" y="4235450"/>
            <a:ext cx="6172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u"/>
            </a:pPr>
            <a:r>
              <a:rPr lang="zh-CN" altLang="en-US" sz="3600" b="1">
                <a:solidFill>
                  <a:schemeClr val="folHlink"/>
                </a:solidFill>
                <a:hlinkClick r:id="rId4" action="ppaction://hlinksldjump"/>
              </a:rPr>
              <a:t>常用危险化学品的标志</a:t>
            </a:r>
            <a:endParaRPr lang="zh-CN" altLang="en-US" sz="3600" b="1">
              <a:solidFill>
                <a:schemeClr val="folHlink"/>
              </a:solidFill>
            </a:endParaRPr>
          </a:p>
        </p:txBody>
      </p:sp>
      <p:pic>
        <p:nvPicPr>
          <p:cNvPr id="6" name="图片 5" descr="返回按钮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24800" y="56388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28700" y="747713"/>
            <a:ext cx="7086600" cy="9286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/>
            <a:r>
              <a:rPr lang="zh-CN" altLang="en-US" sz="4000" smtClean="0">
                <a:solidFill>
                  <a:schemeClr val="hlink"/>
                </a:solidFill>
                <a:ea typeface="华文行楷" pitchFamily="2" charset="-122"/>
              </a:rPr>
              <a:t>同一事物（人）分类的交叉</a:t>
            </a:r>
          </a:p>
        </p:txBody>
      </p:sp>
      <p:pic>
        <p:nvPicPr>
          <p:cNvPr id="20483" name="Picture 5" descr="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1828800"/>
            <a:ext cx="4953000" cy="338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7391400" y="1952625"/>
            <a:ext cx="68580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99FF"/>
                </a:solidFill>
              </a:rPr>
              <a:t>男性、青年、教师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133600" y="5410200"/>
            <a:ext cx="5791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9900"/>
              </a:buClr>
              <a:buFont typeface="Wingdings" pitchFamily="2" charset="2"/>
              <a:buChar char="u"/>
            </a:pPr>
            <a:r>
              <a:rPr lang="zh-CN" altLang="en-US" sz="3200" b="1">
                <a:solidFill>
                  <a:srgbClr val="FF3399"/>
                </a:solidFill>
              </a:rPr>
              <a:t>所以分类的方法是多样的！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9223" grpId="0"/>
    </p:bldLst>
  </p:timing>
</p:sld>
</file>

<file path=ppt/theme/theme1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0</TotalTime>
  <Words>447</Words>
  <Application>Microsoft Office PowerPoint</Application>
  <PresentationFormat>全屏显示(4:3)</PresentationFormat>
  <Paragraphs>86</Paragraphs>
  <Slides>14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Blends</vt:lpstr>
      <vt:lpstr>物质的分类</vt:lpstr>
      <vt:lpstr>分类</vt:lpstr>
      <vt:lpstr>分类标准</vt:lpstr>
      <vt:lpstr>分类的方法</vt:lpstr>
      <vt:lpstr>幻灯片 5</vt:lpstr>
      <vt:lpstr>化学物质的分类</vt:lpstr>
      <vt:lpstr>混合物的分类</vt:lpstr>
      <vt:lpstr>常用危险化学品 的分类和标志</vt:lpstr>
      <vt:lpstr>同一事物（人）分类的交叉</vt:lpstr>
      <vt:lpstr>化学物质分类的方法</vt:lpstr>
      <vt:lpstr>化学反应类型</vt:lpstr>
      <vt:lpstr>讨论</vt:lpstr>
      <vt:lpstr>幻灯片 13</vt:lpstr>
      <vt:lpstr>常用危险化学品的标志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2013-09-26T01:22:48Z</dcterms:created>
  <dcterms:modified xsi:type="dcterms:W3CDTF">2013-09-26T01:22:54Z</dcterms:modified>
</cp:coreProperties>
</file>